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notesSlides/notesSlide25.xml" ContentType="application/vnd.openxmlformats-officedocument.presentationml.notesSlide+xml"/>
  <Override PartName="/ppt/charts/chart7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8.xml" ContentType="application/vnd.openxmlformats-officedocument.drawingml.chart+xml"/>
  <Override PartName="/ppt/notesSlides/notesSlide28.xml" ContentType="application/vnd.openxmlformats-officedocument.presentationml.notesSlide+xml"/>
  <Override PartName="/ppt/charts/chart9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0.xml" ContentType="application/vnd.openxmlformats-officedocument.drawingml.chart+xml"/>
  <Override PartName="/ppt/notesSlides/notesSlide33.xml" ContentType="application/vnd.openxmlformats-officedocument.presentationml.notesSlide+xml"/>
  <Override PartName="/ppt/charts/chart11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2.xml" ContentType="application/vnd.openxmlformats-officedocument.drawingml.chart+xml"/>
  <Override PartName="/ppt/notesSlides/notesSlide36.xml" ContentType="application/vnd.openxmlformats-officedocument.presentationml.notesSlide+xml"/>
  <Override PartName="/ppt/charts/chart13.xml" ContentType="application/vnd.openxmlformats-officedocument.drawingml.chart+xml"/>
  <Override PartName="/ppt/notesSlides/notesSlide37.xml" ContentType="application/vnd.openxmlformats-officedocument.presentationml.notesSlide+xml"/>
  <Override PartName="/ppt/charts/chart14.xml" ContentType="application/vnd.openxmlformats-officedocument.drawingml.chart+xml"/>
  <Override PartName="/ppt/notesSlides/notesSlide38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notesSlides/notesSlide40.xml" ContentType="application/vnd.openxmlformats-officedocument.presentationml.notesSlide+xml"/>
  <Override PartName="/ppt/charts/chart20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21.xml" ContentType="application/vnd.openxmlformats-officedocument.drawingml.chart+xml"/>
  <Override PartName="/ppt/notesSlides/notesSlide43.xml" ContentType="application/vnd.openxmlformats-officedocument.presentationml.notesSlide+xml"/>
  <Override PartName="/ppt/charts/chart22.xml" ContentType="application/vnd.openxmlformats-officedocument.drawingml.chart+xml"/>
  <Override PartName="/ppt/notesSlides/notesSlide44.xml" ContentType="application/vnd.openxmlformats-officedocument.presentationml.notesSlide+xml"/>
  <Override PartName="/ppt/charts/chart23.xml" ContentType="application/vnd.openxmlformats-officedocument.drawingml.chart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7"/>
  </p:notesMasterIdLst>
  <p:sldIdLst>
    <p:sldId id="262" r:id="rId2"/>
    <p:sldId id="440" r:id="rId3"/>
    <p:sldId id="407" r:id="rId4"/>
    <p:sldId id="323" r:id="rId5"/>
    <p:sldId id="371" r:id="rId6"/>
    <p:sldId id="372" r:id="rId7"/>
    <p:sldId id="373" r:id="rId8"/>
    <p:sldId id="424" r:id="rId9"/>
    <p:sldId id="403" r:id="rId10"/>
    <p:sldId id="404" r:id="rId11"/>
    <p:sldId id="411" r:id="rId12"/>
    <p:sldId id="413" r:id="rId13"/>
    <p:sldId id="438" r:id="rId14"/>
    <p:sldId id="414" r:id="rId15"/>
    <p:sldId id="441" r:id="rId16"/>
    <p:sldId id="420" r:id="rId17"/>
    <p:sldId id="409" r:id="rId18"/>
    <p:sldId id="410" r:id="rId19"/>
    <p:sldId id="374" r:id="rId20"/>
    <p:sldId id="375" r:id="rId21"/>
    <p:sldId id="421" r:id="rId22"/>
    <p:sldId id="422" r:id="rId23"/>
    <p:sldId id="429" r:id="rId24"/>
    <p:sldId id="396" r:id="rId25"/>
    <p:sldId id="427" r:id="rId26"/>
    <p:sldId id="397" r:id="rId27"/>
    <p:sldId id="428" r:id="rId28"/>
    <p:sldId id="430" r:id="rId29"/>
    <p:sldId id="398" r:id="rId30"/>
    <p:sldId id="431" r:id="rId31"/>
    <p:sldId id="399" r:id="rId32"/>
    <p:sldId id="432" r:id="rId33"/>
    <p:sldId id="433" r:id="rId34"/>
    <p:sldId id="401" r:id="rId35"/>
    <p:sldId id="442" r:id="rId36"/>
    <p:sldId id="443" r:id="rId37"/>
    <p:sldId id="435" r:id="rId38"/>
    <p:sldId id="436" r:id="rId39"/>
    <p:sldId id="426" r:id="rId40"/>
    <p:sldId id="419" r:id="rId41"/>
    <p:sldId id="418" r:id="rId42"/>
    <p:sldId id="439" r:id="rId43"/>
    <p:sldId id="416" r:id="rId44"/>
    <p:sldId id="417" r:id="rId45"/>
    <p:sldId id="370" r:id="rId46"/>
  </p:sldIdLst>
  <p:sldSz cx="9144000" cy="6858000" type="screen4x3"/>
  <p:notesSz cx="6754813" cy="9845675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3"/>
    <a:srgbClr val="FF9966"/>
    <a:srgbClr val="00CC00"/>
    <a:srgbClr val="CC6600"/>
    <a:srgbClr val="008000"/>
    <a:srgbClr val="660066"/>
    <a:srgbClr val="FFFFBD"/>
    <a:srgbClr val="0000FF"/>
    <a:srgbClr val="DD9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9815" autoAdjust="0"/>
  </p:normalViewPr>
  <p:slideViewPr>
    <p:cSldViewPr>
      <p:cViewPr>
        <p:scale>
          <a:sx n="66" d="100"/>
          <a:sy n="66" d="100"/>
        </p:scale>
        <p:origin x="-744" y="-18"/>
      </p:cViewPr>
      <p:guideLst>
        <p:guide orient="horz" pos="1207"/>
        <p:guide pos="41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szén</c:v>
                </c:pt>
              </c:strCache>
            </c:strRef>
          </c:tx>
          <c:spPr>
            <a:solidFill>
              <a:srgbClr val="CC6600"/>
            </a:solidFill>
            <a:ln w="12700">
              <a:solidFill>
                <a:schemeClr val="bg1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Munka1!$B$2:$B$8</c:f>
              <c:numCache>
                <c:formatCode>General</c:formatCode>
                <c:ptCount val="7"/>
                <c:pt idx="0">
                  <c:v>455</c:v>
                </c:pt>
                <c:pt idx="1">
                  <c:v>267</c:v>
                </c:pt>
                <c:pt idx="2">
                  <c:v>260</c:v>
                </c:pt>
                <c:pt idx="3">
                  <c:v>228</c:v>
                </c:pt>
                <c:pt idx="4">
                  <c:v>198</c:v>
                </c:pt>
                <c:pt idx="5">
                  <c:v>163</c:v>
                </c:pt>
                <c:pt idx="6">
                  <c:v>140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olaj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FFFFFF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Munka1!$C$2:$C$8</c:f>
              <c:numCache>
                <c:formatCode>General</c:formatCode>
                <c:ptCount val="7"/>
                <c:pt idx="0">
                  <c:v>601</c:v>
                </c:pt>
                <c:pt idx="1">
                  <c:v>575</c:v>
                </c:pt>
                <c:pt idx="2">
                  <c:v>551</c:v>
                </c:pt>
                <c:pt idx="3">
                  <c:v>524</c:v>
                </c:pt>
                <c:pt idx="4">
                  <c:v>497</c:v>
                </c:pt>
                <c:pt idx="5">
                  <c:v>469</c:v>
                </c:pt>
                <c:pt idx="6">
                  <c:v>446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gáz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FFFF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Munka1!$D$2:$D$8</c:f>
              <c:numCache>
                <c:formatCode>General</c:formatCode>
                <c:ptCount val="7"/>
                <c:pt idx="0">
                  <c:v>295</c:v>
                </c:pt>
                <c:pt idx="1">
                  <c:v>416</c:v>
                </c:pt>
                <c:pt idx="2">
                  <c:v>468</c:v>
                </c:pt>
                <c:pt idx="3">
                  <c:v>485</c:v>
                </c:pt>
                <c:pt idx="4">
                  <c:v>498</c:v>
                </c:pt>
                <c:pt idx="5">
                  <c:v>513</c:v>
                </c:pt>
                <c:pt idx="6">
                  <c:v>515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7030A0"/>
            </a:solidFill>
            <a:ln w="12700">
              <a:solidFill>
                <a:srgbClr val="FFFFFF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Munka1!$E$2:$E$8</c:f>
              <c:numCache>
                <c:formatCode>General</c:formatCode>
                <c:ptCount val="7"/>
                <c:pt idx="0">
                  <c:v>207</c:v>
                </c:pt>
                <c:pt idx="1">
                  <c:v>233</c:v>
                </c:pt>
                <c:pt idx="2">
                  <c:v>230</c:v>
                </c:pt>
                <c:pt idx="3">
                  <c:v>231</c:v>
                </c:pt>
                <c:pt idx="4">
                  <c:v>227</c:v>
                </c:pt>
                <c:pt idx="5">
                  <c:v>230</c:v>
                </c:pt>
                <c:pt idx="6">
                  <c:v>236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víz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rgbClr val="FFFFFF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Munka1!$F$2:$F$8</c:f>
              <c:numCache>
                <c:formatCode>General</c:formatCode>
                <c:ptCount val="7"/>
                <c:pt idx="0">
                  <c:v>25</c:v>
                </c:pt>
                <c:pt idx="1">
                  <c:v>28</c:v>
                </c:pt>
                <c:pt idx="2">
                  <c:v>30</c:v>
                </c:pt>
                <c:pt idx="3">
                  <c:v>31</c:v>
                </c:pt>
                <c:pt idx="4">
                  <c:v>32</c:v>
                </c:pt>
                <c:pt idx="5">
                  <c:v>33</c:v>
                </c:pt>
                <c:pt idx="6">
                  <c:v>34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bio</c:v>
                </c:pt>
              </c:strCache>
            </c:strRef>
          </c:tx>
          <c:spPr>
            <a:solidFill>
              <a:srgbClr val="00CC00"/>
            </a:solidFill>
            <a:ln w="12700">
              <a:solidFill>
                <a:srgbClr val="FFFFFF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Munka1!$G$2:$G$8</c:f>
              <c:numCache>
                <c:formatCode>General</c:formatCode>
                <c:ptCount val="7"/>
                <c:pt idx="0">
                  <c:v>46</c:v>
                </c:pt>
                <c:pt idx="1">
                  <c:v>115</c:v>
                </c:pt>
                <c:pt idx="2">
                  <c:v>146</c:v>
                </c:pt>
                <c:pt idx="3">
                  <c:v>171</c:v>
                </c:pt>
                <c:pt idx="4">
                  <c:v>193</c:v>
                </c:pt>
                <c:pt idx="5">
                  <c:v>214</c:v>
                </c:pt>
                <c:pt idx="6">
                  <c:v>236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egyéb megújuló</c:v>
                </c:pt>
              </c:strCache>
            </c:strRef>
          </c:tx>
          <c:spPr>
            <a:solidFill>
              <a:srgbClr val="FF9966"/>
            </a:solidFill>
            <a:ln w="12700">
              <a:solidFill>
                <a:srgbClr val="FFFFFF"/>
              </a:solidFill>
            </a:ln>
          </c:spPr>
          <c:invertIfNegative val="0"/>
          <c:cat>
            <c:numRef>
              <c:f>Munka1!$A$2:$A$8</c:f>
              <c:numCache>
                <c:formatCode>General</c:formatCode>
                <c:ptCount val="7"/>
                <c:pt idx="0">
                  <c:v>1990</c:v>
                </c:pt>
                <c:pt idx="1">
                  <c:v>2009</c:v>
                </c:pt>
                <c:pt idx="2">
                  <c:v>2015</c:v>
                </c:pt>
                <c:pt idx="3">
                  <c:v>2020</c:v>
                </c:pt>
                <c:pt idx="4">
                  <c:v>2025</c:v>
                </c:pt>
                <c:pt idx="5">
                  <c:v>2030</c:v>
                </c:pt>
                <c:pt idx="6">
                  <c:v>2035</c:v>
                </c:pt>
              </c:numCache>
            </c:numRef>
          </c:cat>
          <c:val>
            <c:numRef>
              <c:f>Munka1!$H$2:$H$8</c:f>
              <c:numCache>
                <c:formatCode>General</c:formatCode>
                <c:ptCount val="7"/>
                <c:pt idx="0">
                  <c:v>2</c:v>
                </c:pt>
                <c:pt idx="1">
                  <c:v>20</c:v>
                </c:pt>
                <c:pt idx="2">
                  <c:v>45</c:v>
                </c:pt>
                <c:pt idx="3">
                  <c:v>64</c:v>
                </c:pt>
                <c:pt idx="4">
                  <c:v>83</c:v>
                </c:pt>
                <c:pt idx="5">
                  <c:v>103</c:v>
                </c:pt>
                <c:pt idx="6">
                  <c:v>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27387008"/>
        <c:axId val="27388544"/>
      </c:barChart>
      <c:catAx>
        <c:axId val="2738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27388544"/>
        <c:crosses val="autoZero"/>
        <c:auto val="1"/>
        <c:lblAlgn val="ctr"/>
        <c:lblOffset val="100"/>
        <c:noMultiLvlLbl val="0"/>
      </c:catAx>
      <c:valAx>
        <c:axId val="27388544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273870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Brazilia</c:v>
                </c:pt>
              </c:strCache>
            </c:strRef>
          </c:tx>
          <c:spPr>
            <a:solidFill>
              <a:srgbClr val="006400"/>
            </a:solidFill>
            <a:ln w="12694">
              <a:solidFill>
                <a:schemeClr val="bg1"/>
              </a:solidFill>
            </a:ln>
          </c:spPr>
          <c:cat>
            <c:numRef>
              <c:f>Munka1!$A$2:$A$22</c:f>
              <c:numCache>
                <c:formatCode>0</c:formatCode>
                <c:ptCount val="21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2024</c:v>
                </c:pt>
                <c:pt idx="18">
                  <c:v>2026</c:v>
                </c:pt>
                <c:pt idx="19">
                  <c:v>2028</c:v>
                </c:pt>
                <c:pt idx="20">
                  <c:v>2030</c:v>
                </c:pt>
              </c:numCache>
            </c:numRef>
          </c:cat>
          <c:val>
            <c:numRef>
              <c:f>Munka1!$B$2:$B$22</c:f>
              <c:numCache>
                <c:formatCode>General</c:formatCode>
                <c:ptCount val="21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0.25</c:v>
                </c:pt>
                <c:pt idx="7">
                  <c:v>0.30000000000000032</c:v>
                </c:pt>
                <c:pt idx="8">
                  <c:v>0.35000000000000031</c:v>
                </c:pt>
                <c:pt idx="9">
                  <c:v>0.5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0.67000000000000093</c:v>
                </c:pt>
                <c:pt idx="13">
                  <c:v>0.8</c:v>
                </c:pt>
                <c:pt idx="14">
                  <c:v>1.05</c:v>
                </c:pt>
                <c:pt idx="15">
                  <c:v>1.3</c:v>
                </c:pt>
                <c:pt idx="16">
                  <c:v>1.42</c:v>
                </c:pt>
                <c:pt idx="17">
                  <c:v>1.56</c:v>
                </c:pt>
                <c:pt idx="18">
                  <c:v>1.6800000000000013</c:v>
                </c:pt>
                <c:pt idx="19">
                  <c:v>1.76</c:v>
                </c:pt>
                <c:pt idx="20">
                  <c:v>1.85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Európa</c:v>
                </c:pt>
              </c:strCache>
            </c:strRef>
          </c:tx>
          <c:spPr>
            <a:solidFill>
              <a:srgbClr val="0000FF"/>
            </a:solidFill>
            <a:ln w="12694">
              <a:solidFill>
                <a:srgbClr val="FFFFFF"/>
              </a:solidFill>
            </a:ln>
          </c:spPr>
          <c:cat>
            <c:numRef>
              <c:f>Munka1!$A$2:$A$22</c:f>
              <c:numCache>
                <c:formatCode>0</c:formatCode>
                <c:ptCount val="21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2024</c:v>
                </c:pt>
                <c:pt idx="18">
                  <c:v>2026</c:v>
                </c:pt>
                <c:pt idx="19">
                  <c:v>2028</c:v>
                </c:pt>
                <c:pt idx="20">
                  <c:v>2030</c:v>
                </c:pt>
              </c:numCache>
            </c:numRef>
          </c:cat>
          <c:val>
            <c:numRef>
              <c:f>Munka1!$C$2:$C$22</c:f>
              <c:numCache>
                <c:formatCode>General</c:formatCode>
                <c:ptCount val="21"/>
                <c:pt idx="0">
                  <c:v>2.0000000000000011E-2</c:v>
                </c:pt>
                <c:pt idx="1">
                  <c:v>2.0000000000000011E-2</c:v>
                </c:pt>
                <c:pt idx="2">
                  <c:v>2.0000000000000011E-2</c:v>
                </c:pt>
                <c:pt idx="3">
                  <c:v>2.0000000000000011E-2</c:v>
                </c:pt>
                <c:pt idx="4">
                  <c:v>2.0000000000000011E-2</c:v>
                </c:pt>
                <c:pt idx="5">
                  <c:v>2.0000000000000011E-2</c:v>
                </c:pt>
                <c:pt idx="6">
                  <c:v>3.0000000000000002E-2</c:v>
                </c:pt>
                <c:pt idx="7">
                  <c:v>0.1</c:v>
                </c:pt>
                <c:pt idx="8">
                  <c:v>0.15000000000000016</c:v>
                </c:pt>
                <c:pt idx="9">
                  <c:v>0.25</c:v>
                </c:pt>
                <c:pt idx="10">
                  <c:v>0.25</c:v>
                </c:pt>
                <c:pt idx="11">
                  <c:v>0.33000000000000046</c:v>
                </c:pt>
                <c:pt idx="12">
                  <c:v>0.4</c:v>
                </c:pt>
                <c:pt idx="13">
                  <c:v>0.47000000000000008</c:v>
                </c:pt>
                <c:pt idx="14">
                  <c:v>0.55000000000000004</c:v>
                </c:pt>
                <c:pt idx="15">
                  <c:v>0.60000000000000064</c:v>
                </c:pt>
                <c:pt idx="16">
                  <c:v>0.60000000000000064</c:v>
                </c:pt>
                <c:pt idx="17">
                  <c:v>0.65000000000000091</c:v>
                </c:pt>
                <c:pt idx="18">
                  <c:v>0.70000000000000062</c:v>
                </c:pt>
                <c:pt idx="19">
                  <c:v>0.75000000000000078</c:v>
                </c:pt>
                <c:pt idx="20">
                  <c:v>0.85000000000000064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USA</c:v>
                </c:pt>
              </c:strCache>
            </c:strRef>
          </c:tx>
          <c:spPr>
            <a:solidFill>
              <a:srgbClr val="FF0000"/>
            </a:solidFill>
            <a:ln w="12694">
              <a:solidFill>
                <a:srgbClr val="FFFFFF"/>
              </a:solidFill>
            </a:ln>
          </c:spPr>
          <c:cat>
            <c:numRef>
              <c:f>Munka1!$A$2:$A$22</c:f>
              <c:numCache>
                <c:formatCode>0</c:formatCode>
                <c:ptCount val="21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2024</c:v>
                </c:pt>
                <c:pt idx="18">
                  <c:v>2026</c:v>
                </c:pt>
                <c:pt idx="19">
                  <c:v>2028</c:v>
                </c:pt>
                <c:pt idx="20">
                  <c:v>2030</c:v>
                </c:pt>
              </c:numCache>
            </c:numRef>
          </c:cat>
          <c:val>
            <c:numRef>
              <c:f>Munka1!$D$2:$D$22</c:f>
              <c:numCache>
                <c:formatCode>General</c:formatCode>
                <c:ptCount val="21"/>
                <c:pt idx="0">
                  <c:v>0.1</c:v>
                </c:pt>
                <c:pt idx="1">
                  <c:v>0.12000000000000002</c:v>
                </c:pt>
                <c:pt idx="2">
                  <c:v>0.14000000000000001</c:v>
                </c:pt>
                <c:pt idx="3">
                  <c:v>0.15000000000000016</c:v>
                </c:pt>
                <c:pt idx="4">
                  <c:v>0.18000000000000016</c:v>
                </c:pt>
                <c:pt idx="5">
                  <c:v>0.2</c:v>
                </c:pt>
                <c:pt idx="6">
                  <c:v>0.30000000000000032</c:v>
                </c:pt>
                <c:pt idx="7">
                  <c:v>0.4</c:v>
                </c:pt>
                <c:pt idx="8">
                  <c:v>0.5</c:v>
                </c:pt>
                <c:pt idx="9">
                  <c:v>0.70000000000000062</c:v>
                </c:pt>
                <c:pt idx="10">
                  <c:v>0.9</c:v>
                </c:pt>
                <c:pt idx="11">
                  <c:v>0.99</c:v>
                </c:pt>
                <c:pt idx="12">
                  <c:v>1.08</c:v>
                </c:pt>
                <c:pt idx="13">
                  <c:v>1.1700000000000013</c:v>
                </c:pt>
                <c:pt idx="14">
                  <c:v>1.25</c:v>
                </c:pt>
                <c:pt idx="15">
                  <c:v>1.35</c:v>
                </c:pt>
                <c:pt idx="16">
                  <c:v>1.55</c:v>
                </c:pt>
                <c:pt idx="17">
                  <c:v>1.75</c:v>
                </c:pt>
                <c:pt idx="18">
                  <c:v>1.9500000000000013</c:v>
                </c:pt>
                <c:pt idx="19">
                  <c:v>2.15</c:v>
                </c:pt>
                <c:pt idx="20">
                  <c:v>2.3499999999999988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többi</c:v>
                </c:pt>
              </c:strCache>
            </c:strRef>
          </c:tx>
          <c:spPr>
            <a:solidFill>
              <a:srgbClr val="C00000"/>
            </a:solidFill>
            <a:ln w="12694">
              <a:solidFill>
                <a:schemeClr val="bg1"/>
              </a:solidFill>
            </a:ln>
          </c:spPr>
          <c:cat>
            <c:numRef>
              <c:f>Munka1!$A$2:$A$22</c:f>
              <c:numCache>
                <c:formatCode>0</c:formatCode>
                <c:ptCount val="21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2024</c:v>
                </c:pt>
                <c:pt idx="18">
                  <c:v>2026</c:v>
                </c:pt>
                <c:pt idx="19">
                  <c:v>2028</c:v>
                </c:pt>
                <c:pt idx="20">
                  <c:v>2030</c:v>
                </c:pt>
              </c:numCache>
            </c:numRef>
          </c:cat>
          <c:val>
            <c:numRef>
              <c:f>Munka1!$E$2:$E$22</c:f>
              <c:numCache>
                <c:formatCode>General</c:formatCode>
                <c:ptCount val="21"/>
                <c:pt idx="6">
                  <c:v>1.0000000000000005E-2</c:v>
                </c:pt>
                <c:pt idx="7">
                  <c:v>2.0000000000000011E-2</c:v>
                </c:pt>
                <c:pt idx="8">
                  <c:v>4.0000000000000022E-2</c:v>
                </c:pt>
                <c:pt idx="9">
                  <c:v>0.05</c:v>
                </c:pt>
                <c:pt idx="10">
                  <c:v>7.0000000000000021E-2</c:v>
                </c:pt>
                <c:pt idx="11">
                  <c:v>9.0000000000000024E-2</c:v>
                </c:pt>
                <c:pt idx="12">
                  <c:v>0.11</c:v>
                </c:pt>
                <c:pt idx="13">
                  <c:v>0.14000000000000001</c:v>
                </c:pt>
                <c:pt idx="14">
                  <c:v>0.17</c:v>
                </c:pt>
                <c:pt idx="15">
                  <c:v>0.2</c:v>
                </c:pt>
                <c:pt idx="16">
                  <c:v>0.26</c:v>
                </c:pt>
                <c:pt idx="17">
                  <c:v>0.3200000000000004</c:v>
                </c:pt>
                <c:pt idx="18">
                  <c:v>0.38000000000000039</c:v>
                </c:pt>
                <c:pt idx="19">
                  <c:v>0.44</c:v>
                </c:pt>
                <c:pt idx="20">
                  <c:v>0.5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Ázsia, Óceánia</c:v>
                </c:pt>
              </c:strCache>
            </c:strRef>
          </c:tx>
          <c:spPr>
            <a:solidFill>
              <a:srgbClr val="FFC000"/>
            </a:solidFill>
            <a:ln w="12694">
              <a:solidFill>
                <a:schemeClr val="bg1"/>
              </a:solidFill>
            </a:ln>
          </c:spPr>
          <c:cat>
            <c:numRef>
              <c:f>Munka1!$A$2:$A$22</c:f>
              <c:numCache>
                <c:formatCode>0</c:formatCode>
                <c:ptCount val="21"/>
                <c:pt idx="0">
                  <c:v>1990</c:v>
                </c:pt>
                <c:pt idx="1">
                  <c:v>1992</c:v>
                </c:pt>
                <c:pt idx="2">
                  <c:v>1994</c:v>
                </c:pt>
                <c:pt idx="3">
                  <c:v>1996</c:v>
                </c:pt>
                <c:pt idx="4">
                  <c:v>1998</c:v>
                </c:pt>
                <c:pt idx="5">
                  <c:v>2000</c:v>
                </c:pt>
                <c:pt idx="6">
                  <c:v>2002</c:v>
                </c:pt>
                <c:pt idx="7">
                  <c:v>2004</c:v>
                </c:pt>
                <c:pt idx="8">
                  <c:v>2006</c:v>
                </c:pt>
                <c:pt idx="9">
                  <c:v>2008</c:v>
                </c:pt>
                <c:pt idx="10">
                  <c:v>2010</c:v>
                </c:pt>
                <c:pt idx="11">
                  <c:v>2012</c:v>
                </c:pt>
                <c:pt idx="12">
                  <c:v>2014</c:v>
                </c:pt>
                <c:pt idx="13">
                  <c:v>2016</c:v>
                </c:pt>
                <c:pt idx="14">
                  <c:v>2018</c:v>
                </c:pt>
                <c:pt idx="15">
                  <c:v>2020</c:v>
                </c:pt>
                <c:pt idx="16">
                  <c:v>2022</c:v>
                </c:pt>
                <c:pt idx="17">
                  <c:v>2024</c:v>
                </c:pt>
                <c:pt idx="18">
                  <c:v>2026</c:v>
                </c:pt>
                <c:pt idx="19">
                  <c:v>2028</c:v>
                </c:pt>
                <c:pt idx="20">
                  <c:v>2030</c:v>
                </c:pt>
              </c:numCache>
            </c:numRef>
          </c:cat>
          <c:val>
            <c:numRef>
              <c:f>Munka1!$F$2:$F$22</c:f>
              <c:numCache>
                <c:formatCode>General</c:formatCode>
                <c:ptCount val="21"/>
                <c:pt idx="6">
                  <c:v>1.0000000000000005E-2</c:v>
                </c:pt>
                <c:pt idx="7">
                  <c:v>0.05</c:v>
                </c:pt>
                <c:pt idx="8">
                  <c:v>8.0000000000000043E-2</c:v>
                </c:pt>
                <c:pt idx="9">
                  <c:v>0.14000000000000001</c:v>
                </c:pt>
                <c:pt idx="10">
                  <c:v>0.21000000000000016</c:v>
                </c:pt>
                <c:pt idx="11">
                  <c:v>0.26</c:v>
                </c:pt>
                <c:pt idx="12">
                  <c:v>0.3200000000000004</c:v>
                </c:pt>
                <c:pt idx="13">
                  <c:v>0.35000000000000031</c:v>
                </c:pt>
                <c:pt idx="14">
                  <c:v>0.37000000000000033</c:v>
                </c:pt>
                <c:pt idx="15">
                  <c:v>0.4</c:v>
                </c:pt>
                <c:pt idx="16">
                  <c:v>0.52</c:v>
                </c:pt>
                <c:pt idx="17">
                  <c:v>0.64000000000000079</c:v>
                </c:pt>
                <c:pt idx="18">
                  <c:v>0.76000000000000079</c:v>
                </c:pt>
                <c:pt idx="19">
                  <c:v>0.83000000000000063</c:v>
                </c:pt>
                <c:pt idx="20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3175">
              <a:solidFill>
                <a:schemeClr val="bg1"/>
              </a:solidFill>
              <a:prstDash val="dash"/>
            </a:ln>
          </c:spPr>
        </c:dropLines>
        <c:axId val="32849280"/>
        <c:axId val="32863360"/>
      </c:areaChart>
      <c:catAx>
        <c:axId val="32849280"/>
        <c:scaling>
          <c:orientation val="minMax"/>
        </c:scaling>
        <c:delete val="0"/>
        <c:axPos val="b"/>
        <c:majorGridlines>
          <c:spPr>
            <a:ln w="6350">
              <a:solidFill>
                <a:srgbClr val="FFFFFF"/>
              </a:solidFill>
              <a:prstDash val="sysDot"/>
            </a:ln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2863360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2863360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/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2849280"/>
        <c:crosses val="autoZero"/>
        <c:crossBetween val="midCat"/>
      </c:valAx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0"/>
        </a:gradFill>
      </c:spPr>
    </c:plotArea>
    <c:legend>
      <c:legendPos val="b"/>
      <c:layout>
        <c:manualLayout>
          <c:xMode val="edge"/>
          <c:yMode val="edge"/>
          <c:x val="8.4408071941826965E-2"/>
          <c:y val="0.92691238638051887"/>
          <c:w val="0.8205405963598823"/>
          <c:h val="5.9344597362722303E-2"/>
        </c:manualLayout>
      </c:layout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zero"/>
    <c:showDLblsOverMax val="0"/>
  </c:chart>
  <c:txPr>
    <a:bodyPr/>
    <a:lstStyle/>
    <a:p>
      <a:pPr>
        <a:defRPr sz="1799"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pv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numRef>
              <c:f>Munka1!$A$2:$A$10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Munka1!$B$2:$B$10</c:f>
              <c:numCache>
                <c:formatCode>General</c:formatCode>
                <c:ptCount val="9"/>
                <c:pt idx="0">
                  <c:v>3500</c:v>
                </c:pt>
                <c:pt idx="1">
                  <c:v>2450</c:v>
                </c:pt>
                <c:pt idx="2">
                  <c:v>1400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Sorozat 2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Munka1!$A$2:$A$10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Munka1!$C$2:$C$10</c:f>
              <c:numCache>
                <c:formatCode>General</c:formatCode>
                <c:ptCount val="9"/>
                <c:pt idx="2">
                  <c:v>1400</c:v>
                </c:pt>
                <c:pt idx="3">
                  <c:v>1250</c:v>
                </c:pt>
                <c:pt idx="4">
                  <c:v>1100</c:v>
                </c:pt>
                <c:pt idx="5">
                  <c:v>1075</c:v>
                </c:pt>
                <c:pt idx="6">
                  <c:v>1050</c:v>
                </c:pt>
                <c:pt idx="7">
                  <c:v>1025</c:v>
                </c:pt>
                <c:pt idx="8">
                  <c:v>1000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TENGERI</c:v>
                </c:pt>
              </c:strCache>
            </c:strRef>
          </c:tx>
          <c:spPr>
            <a:ln w="38100">
              <a:solidFill>
                <a:srgbClr val="7030A0"/>
              </a:solidFill>
              <a:prstDash val="sysDash"/>
            </a:ln>
          </c:spPr>
          <c:marker>
            <c:symbol val="none"/>
          </c:marker>
          <c:cat>
            <c:numRef>
              <c:f>Munka1!$A$2:$A$10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Munka1!$D$2:$D$10</c:f>
              <c:numCache>
                <c:formatCode>General</c:formatCode>
                <c:ptCount val="9"/>
                <c:pt idx="0">
                  <c:v>3300</c:v>
                </c:pt>
                <c:pt idx="1">
                  <c:v>2850</c:v>
                </c:pt>
                <c:pt idx="2">
                  <c:v>2400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KÉSŐBB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none"/>
          </c:marker>
          <c:cat>
            <c:numRef>
              <c:f>Munka1!$A$2:$A$10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Munka1!$E$2:$E$10</c:f>
              <c:numCache>
                <c:formatCode>General</c:formatCode>
                <c:ptCount val="9"/>
                <c:pt idx="2">
                  <c:v>2400</c:v>
                </c:pt>
                <c:pt idx="3">
                  <c:v>2050</c:v>
                </c:pt>
                <c:pt idx="4">
                  <c:v>1700</c:v>
                </c:pt>
                <c:pt idx="5">
                  <c:v>1610</c:v>
                </c:pt>
                <c:pt idx="6">
                  <c:v>1520</c:v>
                </c:pt>
                <c:pt idx="7">
                  <c:v>1430</c:v>
                </c:pt>
                <c:pt idx="8">
                  <c:v>1340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földi</c:v>
                </c:pt>
              </c:strCache>
            </c:strRef>
          </c:tx>
          <c:spPr>
            <a:ln w="38100">
              <a:solidFill>
                <a:srgbClr val="0000B4"/>
              </a:solidFill>
              <a:prstDash val="sysDash"/>
            </a:ln>
          </c:spPr>
          <c:marker>
            <c:symbol val="none"/>
          </c:marker>
          <c:cat>
            <c:numRef>
              <c:f>Munka1!$A$2:$A$10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Munka1!$F$2:$F$10</c:f>
              <c:numCache>
                <c:formatCode>General</c:formatCode>
                <c:ptCount val="9"/>
                <c:pt idx="0">
                  <c:v>1200</c:v>
                </c:pt>
                <c:pt idx="1">
                  <c:v>1110</c:v>
                </c:pt>
                <c:pt idx="2">
                  <c:v>1020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később2</c:v>
                </c:pt>
              </c:strCache>
            </c:strRef>
          </c:tx>
          <c:spPr>
            <a:ln w="38100">
              <a:solidFill>
                <a:srgbClr val="0000B4"/>
              </a:solidFill>
            </a:ln>
          </c:spPr>
          <c:marker>
            <c:symbol val="none"/>
          </c:marker>
          <c:cat>
            <c:numRef>
              <c:f>Munka1!$A$2:$A$10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Munka1!$G$2:$G$10</c:f>
              <c:numCache>
                <c:formatCode>General</c:formatCode>
                <c:ptCount val="9"/>
                <c:pt idx="2">
                  <c:v>1020</c:v>
                </c:pt>
                <c:pt idx="3">
                  <c:v>1010</c:v>
                </c:pt>
                <c:pt idx="4">
                  <c:v>1000</c:v>
                </c:pt>
                <c:pt idx="5">
                  <c:v>990</c:v>
                </c:pt>
                <c:pt idx="6">
                  <c:v>980</c:v>
                </c:pt>
                <c:pt idx="7">
                  <c:v>970</c:v>
                </c:pt>
                <c:pt idx="8">
                  <c:v>960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06624"/>
        <c:axId val="36108160"/>
      </c:lineChart>
      <c:catAx>
        <c:axId val="36106624"/>
        <c:scaling>
          <c:orientation val="minMax"/>
        </c:scaling>
        <c:delete val="0"/>
        <c:axPos val="b"/>
        <c:majorGridlines>
          <c:spPr>
            <a:ln w="6350"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2000" b="1"/>
            </a:pPr>
            <a:endParaRPr lang="hu-HU"/>
          </a:p>
        </c:txPr>
        <c:crossAx val="36108160"/>
        <c:crosses val="autoZero"/>
        <c:auto val="1"/>
        <c:lblAlgn val="ctr"/>
        <c:lblOffset val="100"/>
        <c:noMultiLvlLbl val="0"/>
      </c:catAx>
      <c:valAx>
        <c:axId val="36108160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dirty="0" smtClean="0"/>
                  <a:t>fajlagos</a:t>
                </a:r>
                <a:r>
                  <a:rPr lang="hu-HU" baseline="0" dirty="0" smtClean="0"/>
                  <a:t> beruházási költség, €</a:t>
                </a:r>
                <a:r>
                  <a:rPr lang="hu-HU" baseline="-25000" dirty="0" smtClean="0"/>
                  <a:t>08</a:t>
                </a:r>
                <a:r>
                  <a:rPr lang="hu-HU" baseline="0" dirty="0" smtClean="0"/>
                  <a:t>/kW</a:t>
                </a:r>
                <a:endParaRPr lang="hu-HU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latin typeface="+mn-lt"/>
              </a:defRPr>
            </a:pPr>
            <a:endParaRPr lang="hu-HU"/>
          </a:p>
        </c:txPr>
        <c:crossAx val="3610662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ln w="44447">
              <a:solidFill>
                <a:srgbClr val="008E00"/>
              </a:solidFill>
            </a:ln>
          </c:spPr>
          <c:marker>
            <c:symbol val="diamond"/>
            <c:size val="11"/>
            <c:spPr>
              <a:solidFill>
                <a:srgbClr val="008200"/>
              </a:solidFill>
            </c:spPr>
          </c:marker>
          <c:dLbls>
            <c:dLbl>
              <c:idx val="9"/>
              <c:layout>
                <c:manualLayout>
                  <c:x val="-4.00562093290679E-2"/>
                  <c:y val="-6.03725654414467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2667657059947007E-2"/>
                  <c:y val="-4.4544552029831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Munka1!$B$2:$B$13</c:f>
              <c:numCache>
                <c:formatCode>0.00</c:formatCode>
                <c:ptCount val="12"/>
                <c:pt idx="0">
                  <c:v>0.2</c:v>
                </c:pt>
                <c:pt idx="1">
                  <c:v>0.25</c:v>
                </c:pt>
                <c:pt idx="2">
                  <c:v>0.35000000000000031</c:v>
                </c:pt>
                <c:pt idx="3">
                  <c:v>0.42000000000000032</c:v>
                </c:pt>
                <c:pt idx="4">
                  <c:v>0.51</c:v>
                </c:pt>
                <c:pt idx="5">
                  <c:v>0.69000000000000061</c:v>
                </c:pt>
                <c:pt idx="6">
                  <c:v>0.88</c:v>
                </c:pt>
                <c:pt idx="7">
                  <c:v>1.02</c:v>
                </c:pt>
                <c:pt idx="8">
                  <c:v>1.1599999999999986</c:v>
                </c:pt>
                <c:pt idx="9">
                  <c:v>1.31</c:v>
                </c:pt>
                <c:pt idx="10">
                  <c:v>2.0499999999999998</c:v>
                </c:pt>
                <c:pt idx="11">
                  <c:v>3.53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10240"/>
        <c:axId val="36110336"/>
      </c:lineChart>
      <c:catAx>
        <c:axId val="36010240"/>
        <c:scaling>
          <c:orientation val="minMax"/>
        </c:scaling>
        <c:delete val="0"/>
        <c:axPos val="b"/>
        <c:majorGridlines>
          <c:spPr>
            <a:ln w="3175">
              <a:solidFill>
                <a:srgbClr val="000000">
                  <a:tint val="75000"/>
                  <a:shade val="95000"/>
                  <a:satMod val="105000"/>
                </a:srgb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spPr>
          <a:ln w="19050">
            <a:solidFill>
              <a:srgbClr val="000000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6110336"/>
        <c:crosses val="autoZero"/>
        <c:auto val="1"/>
        <c:lblAlgn val="ctr"/>
        <c:lblOffset val="100"/>
        <c:noMultiLvlLbl val="0"/>
      </c:catAx>
      <c:valAx>
        <c:axId val="36110336"/>
        <c:scaling>
          <c:orientation val="minMax"/>
        </c:scaling>
        <c:delete val="0"/>
        <c:axPos val="l"/>
        <c:majorGridlines>
          <c:spPr>
            <a:ln w="3175">
              <a:prstDash val="sysDot"/>
            </a:ln>
          </c:spPr>
        </c:majorGridlines>
        <c:numFmt formatCode="#,##0.0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36010240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hu-H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2010-ben</c:v>
                </c:pt>
              </c:strCache>
            </c:strRef>
          </c:tx>
          <c:spPr>
            <a:solidFill>
              <a:srgbClr val="0000FF"/>
            </a:solidFill>
            <a:ln w="12696">
              <a:solidFill>
                <a:schemeClr val="bg1"/>
              </a:solidFill>
            </a:ln>
          </c:spPr>
          <c:invertIfNegative val="0"/>
          <c:cat>
            <c:strRef>
              <c:f>Munka1!$A$2:$A$8</c:f>
              <c:strCache>
                <c:ptCount val="7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egyéb nem OECD</c:v>
                </c:pt>
                <c:pt idx="4">
                  <c:v>India</c:v>
                </c:pt>
                <c:pt idx="5">
                  <c:v>egyéb OECD</c:v>
                </c:pt>
                <c:pt idx="6">
                  <c:v>Japán</c:v>
                </c:pt>
              </c:strCache>
            </c:strRef>
          </c:cat>
          <c:val>
            <c:numRef>
              <c:f>Munka1!$B$2:$B$8</c:f>
              <c:numCache>
                <c:formatCode>General</c:formatCode>
                <c:ptCount val="7"/>
                <c:pt idx="0">
                  <c:v>30</c:v>
                </c:pt>
                <c:pt idx="1">
                  <c:v>80</c:v>
                </c:pt>
                <c:pt idx="2">
                  <c:v>40</c:v>
                </c:pt>
                <c:pt idx="3">
                  <c:v>2</c:v>
                </c:pt>
                <c:pt idx="4">
                  <c:v>11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2011-2020 között</c:v>
                </c:pt>
              </c:strCache>
            </c:strRef>
          </c:tx>
          <c:spPr>
            <a:solidFill>
              <a:srgbClr val="00B050"/>
            </a:solidFill>
            <a:ln w="12696">
              <a:solidFill>
                <a:srgbClr val="FFFFFF"/>
              </a:solidFill>
            </a:ln>
          </c:spPr>
          <c:invertIfNegative val="0"/>
          <c:cat>
            <c:strRef>
              <c:f>Munka1!$A$2:$A$8</c:f>
              <c:strCache>
                <c:ptCount val="7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egyéb nem OECD</c:v>
                </c:pt>
                <c:pt idx="4">
                  <c:v>India</c:v>
                </c:pt>
                <c:pt idx="5">
                  <c:v>egyéb OECD</c:v>
                </c:pt>
                <c:pt idx="6">
                  <c:v>Japán</c:v>
                </c:pt>
              </c:strCache>
            </c:strRef>
          </c:cat>
          <c:val>
            <c:numRef>
              <c:f>Munka1!$C$2:$C$8</c:f>
              <c:numCache>
                <c:formatCode>General</c:formatCode>
                <c:ptCount val="7"/>
                <c:pt idx="0">
                  <c:v>150</c:v>
                </c:pt>
                <c:pt idx="1">
                  <c:v>127</c:v>
                </c:pt>
                <c:pt idx="2">
                  <c:v>62</c:v>
                </c:pt>
                <c:pt idx="3">
                  <c:v>23</c:v>
                </c:pt>
                <c:pt idx="4">
                  <c:v>22</c:v>
                </c:pt>
                <c:pt idx="5">
                  <c:v>18</c:v>
                </c:pt>
                <c:pt idx="6">
                  <c:v>5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2021-2035 között</c:v>
                </c:pt>
              </c:strCache>
            </c:strRef>
          </c:tx>
          <c:spPr>
            <a:solidFill>
              <a:srgbClr val="FF0000"/>
            </a:solidFill>
            <a:ln w="12696">
              <a:solidFill>
                <a:srgbClr val="FFFFFF"/>
              </a:solidFill>
            </a:ln>
          </c:spPr>
          <c:invertIfNegative val="0"/>
          <c:cat>
            <c:strRef>
              <c:f>Munka1!$A$2:$A$8</c:f>
              <c:strCache>
                <c:ptCount val="7"/>
                <c:pt idx="0">
                  <c:v>Kína</c:v>
                </c:pt>
                <c:pt idx="1">
                  <c:v>EU-27</c:v>
                </c:pt>
                <c:pt idx="2">
                  <c:v>USA</c:v>
                </c:pt>
                <c:pt idx="3">
                  <c:v>egyéb nem OECD</c:v>
                </c:pt>
                <c:pt idx="4">
                  <c:v>India</c:v>
                </c:pt>
                <c:pt idx="5">
                  <c:v>egyéb OECD</c:v>
                </c:pt>
                <c:pt idx="6">
                  <c:v>Japán</c:v>
                </c:pt>
              </c:strCache>
            </c:strRef>
          </c:cat>
          <c:val>
            <c:numRef>
              <c:f>Munka1!$D$2:$D$8</c:f>
              <c:numCache>
                <c:formatCode>General</c:formatCode>
                <c:ptCount val="7"/>
                <c:pt idx="0">
                  <c:v>162</c:v>
                </c:pt>
                <c:pt idx="1">
                  <c:v>100</c:v>
                </c:pt>
                <c:pt idx="2">
                  <c:v>110</c:v>
                </c:pt>
                <c:pt idx="3">
                  <c:v>103</c:v>
                </c:pt>
                <c:pt idx="4">
                  <c:v>52</c:v>
                </c:pt>
                <c:pt idx="5">
                  <c:v>48</c:v>
                </c:pt>
                <c:pt idx="6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75662080"/>
        <c:axId val="75663616"/>
      </c:barChart>
      <c:catAx>
        <c:axId val="75662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5663616"/>
        <c:crosses val="autoZero"/>
        <c:auto val="1"/>
        <c:lblAlgn val="ctr"/>
        <c:lblOffset val="100"/>
        <c:noMultiLvlLbl val="0"/>
      </c:catAx>
      <c:valAx>
        <c:axId val="75663616"/>
        <c:scaling>
          <c:orientation val="minMax"/>
        </c:scaling>
        <c:delete val="0"/>
        <c:axPos val="b"/>
        <c:majorGridlines>
          <c:spPr>
            <a:ln>
              <a:solidFill>
                <a:srgbClr val="FFFFF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5662080"/>
        <c:crosses val="autoZero"/>
        <c:crossBetween val="between"/>
      </c:valAx>
      <c:spPr>
        <a:gradFill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15472884071309287"/>
          <c:y val="0.92232281125287163"/>
          <c:w val="0.71029791730579228"/>
          <c:h val="5.9351083788323114E-2"/>
        </c:manualLayout>
      </c:layout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799"/>
      </a:pPr>
      <a:endParaRPr lang="hu-H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18060030366987"/>
          <c:y val="2.3095978753683452E-2"/>
          <c:w val="0.76603629689293751"/>
          <c:h val="0.886271565064199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B343FF"/>
            </a:solidFill>
            <a:ln w="26009">
              <a:solidFill>
                <a:srgbClr val="660066"/>
              </a:solidFill>
            </a:ln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 w="26009">
                <a:solidFill>
                  <a:srgbClr val="660066"/>
                </a:solidFill>
              </a:ln>
            </c:spPr>
          </c:dPt>
          <c:dLbls>
            <c:dLbl>
              <c:idx val="9"/>
              <c:spPr/>
              <c:txPr>
                <a:bodyPr/>
                <a:lstStyle/>
                <a:p>
                  <a:pPr>
                    <a:defRPr sz="1229" b="1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29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Munka1!$A$2:$A$28</c:f>
              <c:strCache>
                <c:ptCount val="27"/>
                <c:pt idx="0">
                  <c:v>Szlovénia</c:v>
                </c:pt>
                <c:pt idx="1">
                  <c:v>Luxemburg</c:v>
                </c:pt>
                <c:pt idx="2">
                  <c:v>Málta</c:v>
                </c:pt>
                <c:pt idx="3">
                  <c:v>Ciprus</c:v>
                </c:pt>
                <c:pt idx="4">
                  <c:v>Szlovákia</c:v>
                </c:pt>
                <c:pt idx="5">
                  <c:v>Lettország</c:v>
                </c:pt>
                <c:pt idx="6">
                  <c:v>Litvánia</c:v>
                </c:pt>
                <c:pt idx="7">
                  <c:v>Csehország</c:v>
                </c:pt>
                <c:pt idx="8">
                  <c:v>Észtország</c:v>
                </c:pt>
                <c:pt idx="9">
                  <c:v>Magyarország</c:v>
                </c:pt>
                <c:pt idx="10">
                  <c:v>Bulgária</c:v>
                </c:pt>
                <c:pt idx="11">
                  <c:v>Ausztria</c:v>
                </c:pt>
                <c:pt idx="12">
                  <c:v>Finnország</c:v>
                </c:pt>
                <c:pt idx="13">
                  <c:v>Románia</c:v>
                </c:pt>
                <c:pt idx="14">
                  <c:v>Belgium</c:v>
                </c:pt>
                <c:pt idx="15">
                  <c:v>Dánia</c:v>
                </c:pt>
                <c:pt idx="16">
                  <c:v>Írország</c:v>
                </c:pt>
                <c:pt idx="17">
                  <c:v>Svédország</c:v>
                </c:pt>
                <c:pt idx="18">
                  <c:v>Portugália</c:v>
                </c:pt>
                <c:pt idx="19">
                  <c:v>Lengyelország</c:v>
                </c:pt>
                <c:pt idx="20">
                  <c:v>Görögország</c:v>
                </c:pt>
                <c:pt idx="21">
                  <c:v>Olaszország</c:v>
                </c:pt>
                <c:pt idx="22">
                  <c:v>Hollandia</c:v>
                </c:pt>
                <c:pt idx="23">
                  <c:v>Franciaország</c:v>
                </c:pt>
                <c:pt idx="24">
                  <c:v>Egyesült Királyság</c:v>
                </c:pt>
                <c:pt idx="25">
                  <c:v>Spanyolország</c:v>
                </c:pt>
                <c:pt idx="26">
                  <c:v>Németország</c:v>
                </c:pt>
              </c:strCache>
            </c:strRef>
          </c:cat>
          <c:val>
            <c:numRef>
              <c:f>Munka1!$B$2:$B$28</c:f>
              <c:numCache>
                <c:formatCode>0.00</c:formatCode>
                <c:ptCount val="27"/>
                <c:pt idx="0">
                  <c:v>0.2</c:v>
                </c:pt>
                <c:pt idx="1">
                  <c:v>0.2400000000000001</c:v>
                </c:pt>
                <c:pt idx="2">
                  <c:v>0.26</c:v>
                </c:pt>
                <c:pt idx="3">
                  <c:v>0.5</c:v>
                </c:pt>
                <c:pt idx="4">
                  <c:v>0.60000000000000042</c:v>
                </c:pt>
                <c:pt idx="5">
                  <c:v>0.91</c:v>
                </c:pt>
                <c:pt idx="6">
                  <c:v>1.25</c:v>
                </c:pt>
                <c:pt idx="7">
                  <c:v>1.5</c:v>
                </c:pt>
                <c:pt idx="8">
                  <c:v>1.53</c:v>
                </c:pt>
                <c:pt idx="9">
                  <c:v>1.55</c:v>
                </c:pt>
                <c:pt idx="10">
                  <c:v>2.2599999999999998</c:v>
                </c:pt>
                <c:pt idx="11">
                  <c:v>4.8</c:v>
                </c:pt>
                <c:pt idx="12">
                  <c:v>6.1</c:v>
                </c:pt>
                <c:pt idx="13">
                  <c:v>8.4</c:v>
                </c:pt>
                <c:pt idx="14">
                  <c:v>10.5</c:v>
                </c:pt>
                <c:pt idx="15">
                  <c:v>11.71</c:v>
                </c:pt>
                <c:pt idx="16">
                  <c:v>11.97</c:v>
                </c:pt>
                <c:pt idx="17">
                  <c:v>12.5</c:v>
                </c:pt>
                <c:pt idx="18">
                  <c:v>14.58</c:v>
                </c:pt>
                <c:pt idx="19">
                  <c:v>15.2</c:v>
                </c:pt>
                <c:pt idx="20">
                  <c:v>16.8</c:v>
                </c:pt>
                <c:pt idx="21">
                  <c:v>20</c:v>
                </c:pt>
                <c:pt idx="22">
                  <c:v>32.4</c:v>
                </c:pt>
                <c:pt idx="23">
                  <c:v>57.9</c:v>
                </c:pt>
                <c:pt idx="24">
                  <c:v>78.3</c:v>
                </c:pt>
                <c:pt idx="25">
                  <c:v>78.3</c:v>
                </c:pt>
                <c:pt idx="26">
                  <c:v>104.43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69"/>
        <c:axId val="77057024"/>
        <c:axId val="77067008"/>
      </c:barChart>
      <c:catAx>
        <c:axId val="77057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29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7067008"/>
        <c:crossesAt val="0.1"/>
        <c:auto val="1"/>
        <c:lblAlgn val="ctr"/>
        <c:lblOffset val="100"/>
        <c:noMultiLvlLbl val="0"/>
      </c:catAx>
      <c:valAx>
        <c:axId val="77067008"/>
        <c:scaling>
          <c:logBase val="10"/>
          <c:orientation val="minMax"/>
          <c:max val="1000"/>
        </c:scaling>
        <c:delete val="0"/>
        <c:axPos val="b"/>
        <c:majorGridlines>
          <c:spPr>
            <a:ln w="3175">
              <a:solidFill>
                <a:schemeClr val="bg1"/>
              </a:solidFill>
              <a:prstDash val="sysDot"/>
            </a:ln>
          </c:spPr>
        </c:majorGridlines>
        <c:numFmt formatCode="0.0" sourceLinked="0"/>
        <c:majorTickMark val="out"/>
        <c:minorTickMark val="out"/>
        <c:tickLblPos val="nextTo"/>
        <c:txPr>
          <a:bodyPr/>
          <a:lstStyle/>
          <a:p>
            <a:pPr>
              <a:defRPr sz="1638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7057024"/>
        <c:crosses val="autoZero"/>
        <c:crossBetween val="between"/>
        <c:majorUnit val="10"/>
        <c:minorUnit val="10"/>
      </c:valAx>
      <c:sp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</a:gradFill>
      </c:spPr>
    </c:plotArea>
    <c:plotVisOnly val="1"/>
    <c:dispBlanksAs val="gap"/>
    <c:showDLblsOverMax val="0"/>
  </c:chart>
  <c:txPr>
    <a:bodyPr/>
    <a:lstStyle/>
    <a:p>
      <a:pPr>
        <a:defRPr sz="1843"/>
      </a:pPr>
      <a:endParaRPr lang="hu-H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CC66FF"/>
            </a:solidFill>
            <a:ln w="19816">
              <a:solidFill>
                <a:schemeClr val="bg1"/>
              </a:solidFill>
            </a:ln>
          </c:spPr>
          <c:invertIfNegative val="0"/>
          <c:dLbls>
            <c:txPr>
              <a:bodyPr rot="-5400000" vert="horz"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Munka1!$A$2:$A$17</c:f>
              <c:strCache>
                <c:ptCount val="16"/>
                <c:pt idx="0">
                  <c:v>GB</c:v>
                </c:pt>
                <c:pt idx="1">
                  <c:v>PT</c:v>
                </c:pt>
                <c:pt idx="2">
                  <c:v>ES</c:v>
                </c:pt>
                <c:pt idx="3">
                  <c:v>HU</c:v>
                </c:pt>
                <c:pt idx="4">
                  <c:v>DK</c:v>
                </c:pt>
                <c:pt idx="5">
                  <c:v>GR</c:v>
                </c:pt>
                <c:pt idx="6">
                  <c:v>NI</c:v>
                </c:pt>
                <c:pt idx="7">
                  <c:v>IE</c:v>
                </c:pt>
                <c:pt idx="8">
                  <c:v>NL</c:v>
                </c:pt>
                <c:pt idx="9">
                  <c:v>FR</c:v>
                </c:pt>
                <c:pt idx="10">
                  <c:v>SE</c:v>
                </c:pt>
                <c:pt idx="11">
                  <c:v>IT</c:v>
                </c:pt>
                <c:pt idx="12">
                  <c:v>CZ</c:v>
                </c:pt>
                <c:pt idx="13">
                  <c:v>PL</c:v>
                </c:pt>
                <c:pt idx="14">
                  <c:v>BE</c:v>
                </c:pt>
                <c:pt idx="15">
                  <c:v>DE</c:v>
                </c:pt>
              </c:strCache>
            </c:strRef>
          </c:cat>
          <c:val>
            <c:numRef>
              <c:f>Munka1!$B$2:$B$17</c:f>
              <c:numCache>
                <c:formatCode>0</c:formatCode>
                <c:ptCount val="16"/>
                <c:pt idx="0">
                  <c:v>2480.2281368821318</c:v>
                </c:pt>
                <c:pt idx="1">
                  <c:v>2435.3576248313129</c:v>
                </c:pt>
                <c:pt idx="2">
                  <c:v>2153.2213309116592</c:v>
                </c:pt>
                <c:pt idx="3">
                  <c:v>2095.8333333333408</c:v>
                </c:pt>
                <c:pt idx="4">
                  <c:v>2054.9710678590222</c:v>
                </c:pt>
                <c:pt idx="5">
                  <c:v>1984.600577478345</c:v>
                </c:pt>
                <c:pt idx="6">
                  <c:v>1924.8554913294797</c:v>
                </c:pt>
                <c:pt idx="7">
                  <c:v>1833.5500650195058</c:v>
                </c:pt>
                <c:pt idx="8">
                  <c:v>1757.5890893092831</c:v>
                </c:pt>
                <c:pt idx="9">
                  <c:v>1713.9032661074425</c:v>
                </c:pt>
                <c:pt idx="10">
                  <c:v>1608.4142394822011</c:v>
                </c:pt>
                <c:pt idx="11">
                  <c:v>1556.0715514275903</c:v>
                </c:pt>
                <c:pt idx="12">
                  <c:v>1532.1100917431206</c:v>
                </c:pt>
                <c:pt idx="13">
                  <c:v>1445.8398744113028</c:v>
                </c:pt>
                <c:pt idx="14">
                  <c:v>1418.918918918919</c:v>
                </c:pt>
                <c:pt idx="15">
                  <c:v>1378.3834586466153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8135296"/>
        <c:axId val="78136832"/>
      </c:barChart>
      <c:catAx>
        <c:axId val="7813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136832"/>
        <c:crossesAt val="500"/>
        <c:auto val="1"/>
        <c:lblAlgn val="ctr"/>
        <c:lblOffset val="100"/>
        <c:noMultiLvlLbl val="0"/>
      </c:catAx>
      <c:valAx>
        <c:axId val="78136832"/>
        <c:scaling>
          <c:orientation val="minMax"/>
          <c:max val="3000"/>
          <c:min val="500"/>
        </c:scaling>
        <c:delete val="0"/>
        <c:axPos val="l"/>
        <c:majorGridlines>
          <c:spPr>
            <a:ln w="12700">
              <a:solidFill>
                <a:schemeClr val="bg1"/>
              </a:solidFill>
              <a:prstDash val="sysDot"/>
            </a:ln>
          </c:spPr>
        </c:majorGridlines>
        <c:numFmt formatCode="0" sourceLinked="1"/>
        <c:majorTickMark val="out"/>
        <c:minorTickMark val="out"/>
        <c:tickLblPos val="nextTo"/>
        <c:txPr>
          <a:bodyPr/>
          <a:lstStyle/>
          <a:p>
            <a:pPr>
              <a:defRPr sz="1664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135296"/>
        <c:crosses val="autoZero"/>
        <c:crossBetween val="between"/>
        <c:majorUnit val="500"/>
        <c:minorUnit val="100"/>
      </c:valAx>
      <c:sp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0"/>
        </a:gradFill>
      </c:spPr>
    </c:plotArea>
    <c:plotVisOnly val="1"/>
    <c:dispBlanksAs val="gap"/>
    <c:showDLblsOverMax val="0"/>
  </c:chart>
  <c:txPr>
    <a:bodyPr/>
    <a:lstStyle/>
    <a:p>
      <a:pPr>
        <a:defRPr sz="1872"/>
      </a:pPr>
      <a:endParaRPr lang="hu-H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0000FF"/>
            </a:solidFill>
            <a:ln w="20127">
              <a:solidFill>
                <a:schemeClr val="bg1"/>
              </a:solidFill>
            </a:ln>
          </c:spPr>
          <c:invertIfNegative val="0"/>
          <c:dLbls>
            <c:txPr>
              <a:bodyPr rot="-5400000" vert="horz"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Munka1!$A$2:$A$21</c:f>
              <c:strCache>
                <c:ptCount val="20"/>
                <c:pt idx="0">
                  <c:v>RS</c:v>
                </c:pt>
                <c:pt idx="1">
                  <c:v>SE</c:v>
                </c:pt>
                <c:pt idx="2">
                  <c:v>FI</c:v>
                </c:pt>
                <c:pt idx="3">
                  <c:v>SI</c:v>
                </c:pt>
                <c:pt idx="4">
                  <c:v>NO</c:v>
                </c:pt>
                <c:pt idx="5">
                  <c:v>HU</c:v>
                </c:pt>
                <c:pt idx="6">
                  <c:v>RO</c:v>
                </c:pt>
                <c:pt idx="7">
                  <c:v>PT</c:v>
                </c:pt>
                <c:pt idx="8">
                  <c:v>AT</c:v>
                </c:pt>
                <c:pt idx="9">
                  <c:v>CH</c:v>
                </c:pt>
                <c:pt idx="10">
                  <c:v>FR</c:v>
                </c:pt>
                <c:pt idx="11">
                  <c:v>IT</c:v>
                </c:pt>
                <c:pt idx="12">
                  <c:v>ES</c:v>
                </c:pt>
                <c:pt idx="13">
                  <c:v>SK</c:v>
                </c:pt>
                <c:pt idx="14">
                  <c:v>DE</c:v>
                </c:pt>
                <c:pt idx="15">
                  <c:v>GR</c:v>
                </c:pt>
                <c:pt idx="16">
                  <c:v>BG</c:v>
                </c:pt>
                <c:pt idx="17">
                  <c:v>CZ</c:v>
                </c:pt>
                <c:pt idx="18">
                  <c:v>GB</c:v>
                </c:pt>
                <c:pt idx="19">
                  <c:v>PL</c:v>
                </c:pt>
              </c:strCache>
            </c:strRef>
          </c:cat>
          <c:val>
            <c:numRef>
              <c:f>Munka1!$B$2:$B$21</c:f>
              <c:numCache>
                <c:formatCode>0</c:formatCode>
                <c:ptCount val="20"/>
                <c:pt idx="0">
                  <c:v>4299.5839112343965</c:v>
                </c:pt>
                <c:pt idx="1">
                  <c:v>4086.4197530864226</c:v>
                </c:pt>
                <c:pt idx="2">
                  <c:v>4085.5410150015973</c:v>
                </c:pt>
                <c:pt idx="3">
                  <c:v>3951.0818438381953</c:v>
                </c:pt>
                <c:pt idx="4">
                  <c:v>3888.7415462140302</c:v>
                </c:pt>
                <c:pt idx="5">
                  <c:v>3671.8750000000014</c:v>
                </c:pt>
                <c:pt idx="6">
                  <c:v>3318.5477246591095</c:v>
                </c:pt>
                <c:pt idx="7">
                  <c:v>3247.7947072975153</c:v>
                </c:pt>
                <c:pt idx="8">
                  <c:v>2881.958152388474</c:v>
                </c:pt>
                <c:pt idx="9">
                  <c:v>2777.7777777777778</c:v>
                </c:pt>
                <c:pt idx="10">
                  <c:v>2675.2694940593265</c:v>
                </c:pt>
                <c:pt idx="11">
                  <c:v>2504.5304586218108</c:v>
                </c:pt>
                <c:pt idx="12">
                  <c:v>2331.9327731092449</c:v>
                </c:pt>
                <c:pt idx="13">
                  <c:v>2219.5318805488296</c:v>
                </c:pt>
                <c:pt idx="14">
                  <c:v>2028.0373831775701</c:v>
                </c:pt>
                <c:pt idx="15">
                  <c:v>1903.7818368922049</c:v>
                </c:pt>
                <c:pt idx="16">
                  <c:v>1737.4517374517382</c:v>
                </c:pt>
                <c:pt idx="17">
                  <c:v>1543.3499773036767</c:v>
                </c:pt>
                <c:pt idx="18">
                  <c:v>1492.1533316182138</c:v>
                </c:pt>
                <c:pt idx="19">
                  <c:v>1458.6014586014578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7234944"/>
        <c:axId val="77236480"/>
      </c:barChart>
      <c:catAx>
        <c:axId val="7723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7236480"/>
        <c:crossesAt val="500"/>
        <c:auto val="1"/>
        <c:lblAlgn val="ctr"/>
        <c:lblOffset val="100"/>
        <c:noMultiLvlLbl val="0"/>
      </c:catAx>
      <c:valAx>
        <c:axId val="77236480"/>
        <c:scaling>
          <c:orientation val="minMax"/>
          <c:max val="5000"/>
          <c:min val="500"/>
        </c:scaling>
        <c:delete val="0"/>
        <c:axPos val="l"/>
        <c:majorGridlines>
          <c:spPr>
            <a:ln w="6350">
              <a:solidFill>
                <a:srgbClr val="FFFFFF"/>
              </a:solidFill>
              <a:prstDash val="sysDot"/>
            </a:ln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9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7234944"/>
        <c:crosses val="autoZero"/>
        <c:crossBetween val="between"/>
        <c:majorUnit val="500"/>
        <c:minorUnit val="100"/>
      </c:valAx>
      <c:sp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</c:spPr>
    </c:plotArea>
    <c:plotVisOnly val="1"/>
    <c:dispBlanksAs val="gap"/>
    <c:showDLblsOverMax val="0"/>
  </c:chart>
  <c:txPr>
    <a:bodyPr/>
    <a:lstStyle/>
    <a:p>
      <a:pPr>
        <a:defRPr sz="1902"/>
      </a:pPr>
      <a:endParaRPr lang="hu-H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2010-ben</c:v>
                </c:pt>
              </c:strCache>
            </c:strRef>
          </c:tx>
          <c:spPr>
            <a:solidFill>
              <a:srgbClr val="0000FF"/>
            </a:solidFill>
            <a:ln w="12696">
              <a:solidFill>
                <a:schemeClr val="bg1"/>
              </a:solidFill>
            </a:ln>
          </c:spPr>
          <c:invertIfNegative val="0"/>
          <c:cat>
            <c:strRef>
              <c:f>Munka1!$A$2:$A$8</c:f>
              <c:strCache>
                <c:ptCount val="7"/>
                <c:pt idx="0">
                  <c:v>EU-27</c:v>
                </c:pt>
                <c:pt idx="1">
                  <c:v>egyéb nem OECD</c:v>
                </c:pt>
                <c:pt idx="2">
                  <c:v>India</c:v>
                </c:pt>
                <c:pt idx="3">
                  <c:v>Kína</c:v>
                </c:pt>
                <c:pt idx="4">
                  <c:v>USA</c:v>
                </c:pt>
                <c:pt idx="5">
                  <c:v>Japán</c:v>
                </c:pt>
                <c:pt idx="6">
                  <c:v>egyéb OECD</c:v>
                </c:pt>
              </c:strCache>
            </c:strRef>
          </c:cat>
          <c:val>
            <c:numRef>
              <c:f>Munka1!$B$2:$B$8</c:f>
              <c:numCache>
                <c:formatCode>General</c:formatCode>
                <c:ptCount val="7"/>
                <c:pt idx="0">
                  <c:v>20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2011-2020 között</c:v>
                </c:pt>
              </c:strCache>
            </c:strRef>
          </c:tx>
          <c:spPr>
            <a:solidFill>
              <a:srgbClr val="00B050"/>
            </a:solidFill>
            <a:ln w="12696">
              <a:solidFill>
                <a:srgbClr val="FFFFFF"/>
              </a:solidFill>
            </a:ln>
          </c:spPr>
          <c:invertIfNegative val="0"/>
          <c:cat>
            <c:strRef>
              <c:f>Munka1!$A$2:$A$8</c:f>
              <c:strCache>
                <c:ptCount val="7"/>
                <c:pt idx="0">
                  <c:v>EU-27</c:v>
                </c:pt>
                <c:pt idx="1">
                  <c:v>egyéb nem OECD</c:v>
                </c:pt>
                <c:pt idx="2">
                  <c:v>India</c:v>
                </c:pt>
                <c:pt idx="3">
                  <c:v>Kína</c:v>
                </c:pt>
                <c:pt idx="4">
                  <c:v>USA</c:v>
                </c:pt>
                <c:pt idx="5">
                  <c:v>Japán</c:v>
                </c:pt>
                <c:pt idx="6">
                  <c:v>egyéb OECD</c:v>
                </c:pt>
              </c:strCache>
            </c:strRef>
          </c:cat>
          <c:val>
            <c:numRef>
              <c:f>Munka1!$C$2:$C$8</c:f>
              <c:numCache>
                <c:formatCode>General</c:formatCode>
                <c:ptCount val="7"/>
                <c:pt idx="0">
                  <c:v>63</c:v>
                </c:pt>
                <c:pt idx="1">
                  <c:v>15</c:v>
                </c:pt>
                <c:pt idx="2">
                  <c:v>12</c:v>
                </c:pt>
                <c:pt idx="3">
                  <c:v>17</c:v>
                </c:pt>
                <c:pt idx="4">
                  <c:v>22</c:v>
                </c:pt>
                <c:pt idx="5">
                  <c:v>13</c:v>
                </c:pt>
                <c:pt idx="6">
                  <c:v>6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2021-2035 között</c:v>
                </c:pt>
              </c:strCache>
            </c:strRef>
          </c:tx>
          <c:spPr>
            <a:solidFill>
              <a:srgbClr val="FF0000"/>
            </a:solidFill>
            <a:ln w="12696">
              <a:solidFill>
                <a:srgbClr val="FFFFFF"/>
              </a:solidFill>
            </a:ln>
          </c:spPr>
          <c:invertIfNegative val="0"/>
          <c:cat>
            <c:strRef>
              <c:f>Munka1!$A$2:$A$8</c:f>
              <c:strCache>
                <c:ptCount val="7"/>
                <c:pt idx="0">
                  <c:v>EU-27</c:v>
                </c:pt>
                <c:pt idx="1">
                  <c:v>egyéb nem OECD</c:v>
                </c:pt>
                <c:pt idx="2">
                  <c:v>India</c:v>
                </c:pt>
                <c:pt idx="3">
                  <c:v>Kína</c:v>
                </c:pt>
                <c:pt idx="4">
                  <c:v>USA</c:v>
                </c:pt>
                <c:pt idx="5">
                  <c:v>Japán</c:v>
                </c:pt>
                <c:pt idx="6">
                  <c:v>egyéb OECD</c:v>
                </c:pt>
              </c:strCache>
            </c:strRef>
          </c:cat>
          <c:val>
            <c:numRef>
              <c:f>Munka1!$D$2:$D$8</c:f>
              <c:numCache>
                <c:formatCode>General</c:formatCode>
                <c:ptCount val="7"/>
                <c:pt idx="0">
                  <c:v>43</c:v>
                </c:pt>
                <c:pt idx="1">
                  <c:v>75</c:v>
                </c:pt>
                <c:pt idx="2">
                  <c:v>70</c:v>
                </c:pt>
                <c:pt idx="3">
                  <c:v>61</c:v>
                </c:pt>
                <c:pt idx="4">
                  <c:v>41</c:v>
                </c:pt>
                <c:pt idx="5">
                  <c:v>14</c:v>
                </c:pt>
                <c:pt idx="6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78470144"/>
        <c:axId val="78205696"/>
      </c:barChart>
      <c:catAx>
        <c:axId val="78470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205696"/>
        <c:crosses val="autoZero"/>
        <c:auto val="1"/>
        <c:lblAlgn val="ctr"/>
        <c:lblOffset val="100"/>
        <c:noMultiLvlLbl val="0"/>
      </c:catAx>
      <c:valAx>
        <c:axId val="78205696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470144"/>
        <c:crosses val="autoZero"/>
        <c:crossBetween val="between"/>
      </c:valAx>
      <c:spPr>
        <a:gradFill>
          <a:gsLst>
            <a:gs pos="0">
              <a:srgbClr val="BBE4F9">
                <a:shade val="30000"/>
                <a:satMod val="115000"/>
              </a:srgbClr>
            </a:gs>
            <a:gs pos="50000">
              <a:srgbClr val="BBE4F9">
                <a:shade val="67500"/>
                <a:satMod val="115000"/>
              </a:srgbClr>
            </a:gs>
            <a:gs pos="100000">
              <a:srgbClr val="BBE4F9">
                <a:shade val="100000"/>
                <a:satMod val="115000"/>
              </a:srgb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15472887279464398"/>
          <c:y val="0.92232274287392357"/>
          <c:w val="0.71029786517327065"/>
          <c:h val="5.9351173760622815E-2"/>
        </c:manualLayout>
      </c:layout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799"/>
      </a:pPr>
      <a:endParaRPr lang="hu-H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6471568518533"/>
          <c:y val="2.3374243557944742E-2"/>
          <c:w val="0.76604151826267852"/>
          <c:h val="0.904070063165672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00C000"/>
            </a:solidFill>
            <a:ln w="12784">
              <a:solidFill>
                <a:schemeClr val="bg1"/>
              </a:solidFill>
            </a:ln>
          </c:spPr>
          <c:invertIfNegative val="0"/>
          <c:dPt>
            <c:idx val="12"/>
            <c:invertIfNegative val="0"/>
            <c:bubble3D val="0"/>
            <c:spPr>
              <a:solidFill>
                <a:srgbClr val="FF0000"/>
              </a:solidFill>
              <a:ln w="12784">
                <a:solidFill>
                  <a:schemeClr val="bg1"/>
                </a:solidFill>
              </a:ln>
            </c:spPr>
          </c:dPt>
          <c:dLbls>
            <c:dLbl>
              <c:idx val="12"/>
              <c:numFmt formatCode="#,##0.00" sourceLinked="0"/>
              <c:spPr>
                <a:noFill/>
              </c:spPr>
              <c:txPr>
                <a:bodyPr/>
                <a:lstStyle/>
                <a:p>
                  <a:pPr>
                    <a:defRPr sz="1208" b="1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spPr>
              <a:noFill/>
            </c:spPr>
            <c:txPr>
              <a:bodyPr/>
              <a:lstStyle/>
              <a:p>
                <a:pPr>
                  <a:defRPr sz="1208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Munka1!$A$2:$A$28</c:f>
              <c:strCache>
                <c:ptCount val="27"/>
                <c:pt idx="0">
                  <c:v>Málta</c:v>
                </c:pt>
                <c:pt idx="1">
                  <c:v>Ciprus</c:v>
                </c:pt>
                <c:pt idx="2">
                  <c:v>Luxemburg</c:v>
                </c:pt>
                <c:pt idx="3">
                  <c:v>Észtország</c:v>
                </c:pt>
                <c:pt idx="4">
                  <c:v>Szlovénia</c:v>
                </c:pt>
                <c:pt idx="5">
                  <c:v>Bulgária</c:v>
                </c:pt>
                <c:pt idx="6">
                  <c:v>Írország</c:v>
                </c:pt>
                <c:pt idx="7">
                  <c:v>Lettország</c:v>
                </c:pt>
                <c:pt idx="8">
                  <c:v>Litvánia</c:v>
                </c:pt>
                <c:pt idx="9">
                  <c:v>Görögország</c:v>
                </c:pt>
                <c:pt idx="10">
                  <c:v>Szlovákia</c:v>
                </c:pt>
                <c:pt idx="11">
                  <c:v>Románia</c:v>
                </c:pt>
                <c:pt idx="12">
                  <c:v>Magyarország</c:v>
                </c:pt>
                <c:pt idx="13">
                  <c:v>Portugália</c:v>
                </c:pt>
                <c:pt idx="14">
                  <c:v>Ausztria</c:v>
                </c:pt>
                <c:pt idx="15">
                  <c:v>Csehország</c:v>
                </c:pt>
                <c:pt idx="16">
                  <c:v>Dánia</c:v>
                </c:pt>
                <c:pt idx="17">
                  <c:v>Spanyolország</c:v>
                </c:pt>
                <c:pt idx="18">
                  <c:v>Belgium</c:v>
                </c:pt>
                <c:pt idx="19">
                  <c:v>Finnország</c:v>
                </c:pt>
                <c:pt idx="20">
                  <c:v>Lengyelország</c:v>
                </c:pt>
                <c:pt idx="21">
                  <c:v>Hollandia</c:v>
                </c:pt>
                <c:pt idx="22">
                  <c:v>Svédország</c:v>
                </c:pt>
                <c:pt idx="23">
                  <c:v>Franciaország</c:v>
                </c:pt>
                <c:pt idx="24">
                  <c:v>Olaszország</c:v>
                </c:pt>
                <c:pt idx="25">
                  <c:v>Egyesült Királyság</c:v>
                </c:pt>
                <c:pt idx="26">
                  <c:v>Németország</c:v>
                </c:pt>
              </c:strCache>
            </c:strRef>
          </c:cat>
          <c:val>
            <c:numRef>
              <c:f>Munka1!$B$2:$B$28</c:f>
              <c:numCache>
                <c:formatCode>General</c:formatCode>
                <c:ptCount val="27"/>
                <c:pt idx="0">
                  <c:v>0.14000000000000001</c:v>
                </c:pt>
                <c:pt idx="1">
                  <c:v>0.14000000000000001</c:v>
                </c:pt>
                <c:pt idx="2">
                  <c:v>0.33000000000000046</c:v>
                </c:pt>
                <c:pt idx="3">
                  <c:v>0.35000000000000031</c:v>
                </c:pt>
                <c:pt idx="4">
                  <c:v>0.70000000000000062</c:v>
                </c:pt>
                <c:pt idx="5">
                  <c:v>0.87000000000000066</c:v>
                </c:pt>
                <c:pt idx="6">
                  <c:v>1</c:v>
                </c:pt>
                <c:pt idx="7">
                  <c:v>1.22</c:v>
                </c:pt>
                <c:pt idx="8">
                  <c:v>1.22</c:v>
                </c:pt>
                <c:pt idx="9">
                  <c:v>1.26</c:v>
                </c:pt>
                <c:pt idx="10">
                  <c:v>1.7</c:v>
                </c:pt>
                <c:pt idx="11">
                  <c:v>2.9</c:v>
                </c:pt>
                <c:pt idx="12">
                  <c:v>3.32</c:v>
                </c:pt>
                <c:pt idx="13">
                  <c:v>3.52</c:v>
                </c:pt>
                <c:pt idx="14">
                  <c:v>5.0999999999999996</c:v>
                </c:pt>
                <c:pt idx="15">
                  <c:v>6.17</c:v>
                </c:pt>
                <c:pt idx="16">
                  <c:v>8.8500000000000068</c:v>
                </c:pt>
                <c:pt idx="17">
                  <c:v>10</c:v>
                </c:pt>
                <c:pt idx="18">
                  <c:v>11.04</c:v>
                </c:pt>
                <c:pt idx="19">
                  <c:v>12.9</c:v>
                </c:pt>
                <c:pt idx="20">
                  <c:v>14.2</c:v>
                </c:pt>
                <c:pt idx="21">
                  <c:v>16.7</c:v>
                </c:pt>
                <c:pt idx="22">
                  <c:v>16.7</c:v>
                </c:pt>
                <c:pt idx="23">
                  <c:v>17.2</c:v>
                </c:pt>
                <c:pt idx="24">
                  <c:v>18.8</c:v>
                </c:pt>
                <c:pt idx="25">
                  <c:v>26.2</c:v>
                </c:pt>
                <c:pt idx="26">
                  <c:v>49.46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70"/>
        <c:axId val="78340864"/>
        <c:axId val="78342400"/>
      </c:barChart>
      <c:catAx>
        <c:axId val="783408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8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342400"/>
        <c:crossesAt val="0.1"/>
        <c:auto val="1"/>
        <c:lblAlgn val="ctr"/>
        <c:lblOffset val="100"/>
        <c:noMultiLvlLbl val="0"/>
      </c:catAx>
      <c:valAx>
        <c:axId val="78342400"/>
        <c:scaling>
          <c:logBase val="10"/>
          <c:orientation val="minMax"/>
          <c:max val="100"/>
        </c:scaling>
        <c:delete val="0"/>
        <c:axPos val="b"/>
        <c:majorGridlines>
          <c:spPr>
            <a:ln w="6350">
              <a:solidFill>
                <a:schemeClr val="bg1"/>
              </a:solidFill>
              <a:prstDash val="sysDash"/>
            </a:ln>
          </c:spPr>
        </c:majorGridlines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409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340864"/>
        <c:crosses val="autoZero"/>
        <c:crossBetween val="between"/>
        <c:minorUnit val="10"/>
      </c:valAx>
      <c:sp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 scaled="0"/>
        </a:gradFill>
      </c:spPr>
    </c:plotArea>
    <c:plotVisOnly val="1"/>
    <c:dispBlanksAs val="gap"/>
    <c:showDLblsOverMax val="0"/>
  </c:chart>
  <c:txPr>
    <a:bodyPr/>
    <a:lstStyle/>
    <a:p>
      <a:pPr>
        <a:defRPr sz="1812"/>
      </a:pPr>
      <a:endParaRPr lang="hu-H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2316442605998"/>
          <c:y val="1.6949152542372881E-2"/>
          <c:w val="0.84384694932781801"/>
          <c:h val="0.916949152542374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összes</c:v>
                </c:pt>
              </c:strCache>
            </c:strRef>
          </c:tx>
          <c:spPr>
            <a:solidFill>
              <a:srgbClr val="00CC00"/>
            </a:solidFill>
            <a:ln w="19532">
              <a:noFill/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 w="19532">
                <a:noFill/>
              </a:ln>
            </c:spPr>
          </c:dPt>
          <c:dLbls>
            <c:dLbl>
              <c:idx val="3"/>
              <c:numFmt formatCode="#,##0.0" sourceLinked="0"/>
              <c:spPr>
                <a:noFill/>
                <a:ln w="19532">
                  <a:noFill/>
                </a:ln>
              </c:spPr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19532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Sheet1!$B$1:$Q$1</c:f>
              <c:strCache>
                <c:ptCount val="16"/>
                <c:pt idx="0">
                  <c:v>Csehország</c:v>
                </c:pt>
                <c:pt idx="1">
                  <c:v>Szlovákia</c:v>
                </c:pt>
                <c:pt idx="2">
                  <c:v>Luxemburg</c:v>
                </c:pt>
                <c:pt idx="3">
                  <c:v>Magyarország</c:v>
                </c:pt>
                <c:pt idx="4">
                  <c:v>Portugália</c:v>
                </c:pt>
                <c:pt idx="5">
                  <c:v>Finnország</c:v>
                </c:pt>
                <c:pt idx="6">
                  <c:v>Ausztria</c:v>
                </c:pt>
                <c:pt idx="7">
                  <c:v>Belgium</c:v>
                </c:pt>
                <c:pt idx="8">
                  <c:v>Spanyolország</c:v>
                </c:pt>
                <c:pt idx="9">
                  <c:v>Dánia</c:v>
                </c:pt>
                <c:pt idx="10">
                  <c:v>Svédország</c:v>
                </c:pt>
                <c:pt idx="11">
                  <c:v>Nagy-Britannia</c:v>
                </c:pt>
                <c:pt idx="12">
                  <c:v>Hollandia</c:v>
                </c:pt>
                <c:pt idx="13">
                  <c:v>Olaszország</c:v>
                </c:pt>
                <c:pt idx="14">
                  <c:v>Franciaország</c:v>
                </c:pt>
                <c:pt idx="15">
                  <c:v>Németország</c:v>
                </c:pt>
              </c:strCache>
            </c:strRef>
          </c:cat>
          <c:val>
            <c:numRef>
              <c:f>Sheet1!$B$2:$Q$2</c:f>
              <c:numCache>
                <c:formatCode>General</c:formatCode>
                <c:ptCount val="16"/>
                <c:pt idx="0">
                  <c:v>10.9</c:v>
                </c:pt>
                <c:pt idx="1">
                  <c:v>22</c:v>
                </c:pt>
                <c:pt idx="2">
                  <c:v>24.3</c:v>
                </c:pt>
                <c:pt idx="3">
                  <c:v>113</c:v>
                </c:pt>
                <c:pt idx="4">
                  <c:v>290</c:v>
                </c:pt>
                <c:pt idx="5">
                  <c:v>291</c:v>
                </c:pt>
                <c:pt idx="6">
                  <c:v>301</c:v>
                </c:pt>
                <c:pt idx="7">
                  <c:v>456.6</c:v>
                </c:pt>
                <c:pt idx="8">
                  <c:v>761</c:v>
                </c:pt>
                <c:pt idx="9">
                  <c:v>1019.9</c:v>
                </c:pt>
                <c:pt idx="10">
                  <c:v>1241</c:v>
                </c:pt>
                <c:pt idx="11">
                  <c:v>1510.6</c:v>
                </c:pt>
                <c:pt idx="12">
                  <c:v>1573</c:v>
                </c:pt>
                <c:pt idx="13">
                  <c:v>1616.2</c:v>
                </c:pt>
                <c:pt idx="14">
                  <c:v>1980</c:v>
                </c:pt>
                <c:pt idx="15">
                  <c:v>4166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"/>
        <c:axId val="78305152"/>
        <c:axId val="78306688"/>
      </c:barChart>
      <c:catAx>
        <c:axId val="78305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4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8306688"/>
        <c:crossesAt val="1"/>
        <c:auto val="1"/>
        <c:lblAlgn val="ctr"/>
        <c:lblOffset val="100"/>
        <c:tickLblSkip val="1"/>
        <c:tickMarkSkip val="1"/>
        <c:noMultiLvlLbl val="0"/>
      </c:catAx>
      <c:valAx>
        <c:axId val="78306688"/>
        <c:scaling>
          <c:logBase val="10"/>
          <c:orientation val="minMax"/>
          <c:max val="10000"/>
          <c:min val="1"/>
        </c:scaling>
        <c:delete val="0"/>
        <c:axPos val="b"/>
        <c:majorGridlines>
          <c:spPr>
            <a:ln w="9766">
              <a:solidFill>
                <a:schemeClr val="tx1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4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78305152"/>
        <c:crosses val="autoZero"/>
        <c:crossBetween val="between"/>
        <c:majorUnit val="10"/>
        <c:minorUnit val="10"/>
      </c:valAx>
      <c:spPr>
        <a:noFill/>
        <a:ln w="195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biogén üzemanyag</c:v>
                </c:pt>
              </c:strCache>
            </c:strRef>
          </c:tx>
          <c:spPr>
            <a:ln w="44450">
              <a:solidFill>
                <a:srgbClr val="00A400"/>
              </a:solidFill>
            </a:ln>
          </c:spPr>
          <c:marker>
            <c:symbol val="diamond"/>
            <c:size val="8"/>
            <c:spPr>
              <a:solidFill>
                <a:srgbClr val="00A400"/>
              </a:solidFill>
              <a:ln>
                <a:solidFill>
                  <a:srgbClr val="00A400"/>
                </a:solidFill>
              </a:ln>
            </c:spPr>
          </c:marker>
          <c:cat>
            <c:numRef>
              <c:f>Munka1!$A$2:$A$12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  <c:pt idx="9">
                  <c:v>2055</c:v>
                </c:pt>
                <c:pt idx="10">
                  <c:v>2060</c:v>
                </c:pt>
              </c:numCache>
            </c:numRef>
          </c:cat>
          <c:val>
            <c:numRef>
              <c:f>Munka1!$B$2:$B$12</c:f>
              <c:numCache>
                <c:formatCode>General</c:formatCode>
                <c:ptCount val="11"/>
                <c:pt idx="0">
                  <c:v>100</c:v>
                </c:pt>
                <c:pt idx="1">
                  <c:v>140</c:v>
                </c:pt>
                <c:pt idx="2">
                  <c:v>170</c:v>
                </c:pt>
                <c:pt idx="3">
                  <c:v>200</c:v>
                </c:pt>
                <c:pt idx="4">
                  <c:v>225</c:v>
                </c:pt>
                <c:pt idx="5">
                  <c:v>250</c:v>
                </c:pt>
                <c:pt idx="6">
                  <c:v>265</c:v>
                </c:pt>
                <c:pt idx="7">
                  <c:v>280</c:v>
                </c:pt>
                <c:pt idx="8">
                  <c:v>290</c:v>
                </c:pt>
                <c:pt idx="9">
                  <c:v>300</c:v>
                </c:pt>
                <c:pt idx="10">
                  <c:v>305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megújulós hő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Munka1!$A$2:$A$12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  <c:pt idx="9">
                  <c:v>2055</c:v>
                </c:pt>
                <c:pt idx="10">
                  <c:v>2060</c:v>
                </c:pt>
              </c:numCache>
            </c:numRef>
          </c:cat>
          <c:val>
            <c:numRef>
              <c:f>Munka1!$C$2:$C$12</c:f>
              <c:numCache>
                <c:formatCode>General</c:formatCode>
                <c:ptCount val="11"/>
                <c:pt idx="0">
                  <c:v>650</c:v>
                </c:pt>
                <c:pt idx="1">
                  <c:v>860</c:v>
                </c:pt>
                <c:pt idx="2">
                  <c:v>1000</c:v>
                </c:pt>
                <c:pt idx="3">
                  <c:v>1130</c:v>
                </c:pt>
                <c:pt idx="4">
                  <c:v>1250</c:v>
                </c:pt>
                <c:pt idx="5">
                  <c:v>1350</c:v>
                </c:pt>
                <c:pt idx="6">
                  <c:v>1440</c:v>
                </c:pt>
                <c:pt idx="7">
                  <c:v>1520</c:v>
                </c:pt>
                <c:pt idx="8">
                  <c:v>1580</c:v>
                </c:pt>
                <c:pt idx="9">
                  <c:v>1640</c:v>
                </c:pt>
                <c:pt idx="10">
                  <c:v>1680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megújulós villany</c:v>
                </c:pt>
              </c:strCache>
            </c:strRef>
          </c:tx>
          <c:spPr>
            <a:ln w="44450">
              <a:solidFill>
                <a:srgbClr val="660066"/>
              </a:solidFill>
            </a:ln>
          </c:spPr>
          <c:marker>
            <c:symbol val="triangle"/>
            <c:size val="9"/>
            <c:spPr>
              <a:solidFill>
                <a:srgbClr val="7030A0"/>
              </a:solidFill>
              <a:ln>
                <a:solidFill>
                  <a:srgbClr val="660066"/>
                </a:solidFill>
              </a:ln>
            </c:spPr>
          </c:marker>
          <c:cat>
            <c:numRef>
              <c:f>Munka1!$A$2:$A$12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  <c:pt idx="9">
                  <c:v>2055</c:v>
                </c:pt>
                <c:pt idx="10">
                  <c:v>2060</c:v>
                </c:pt>
              </c:numCache>
            </c:numRef>
          </c:cat>
          <c:val>
            <c:numRef>
              <c:f>Munka1!$D$2:$D$12</c:f>
              <c:numCache>
                <c:formatCode>General</c:formatCode>
                <c:ptCount val="11"/>
                <c:pt idx="0">
                  <c:v>1050</c:v>
                </c:pt>
                <c:pt idx="1">
                  <c:v>1460</c:v>
                </c:pt>
                <c:pt idx="2">
                  <c:v>1850</c:v>
                </c:pt>
                <c:pt idx="3">
                  <c:v>2250</c:v>
                </c:pt>
                <c:pt idx="4">
                  <c:v>2560</c:v>
                </c:pt>
                <c:pt idx="5">
                  <c:v>2850</c:v>
                </c:pt>
                <c:pt idx="6">
                  <c:v>3050</c:v>
                </c:pt>
                <c:pt idx="7">
                  <c:v>3250</c:v>
                </c:pt>
                <c:pt idx="8">
                  <c:v>3400</c:v>
                </c:pt>
                <c:pt idx="9">
                  <c:v>3520</c:v>
                </c:pt>
                <c:pt idx="10">
                  <c:v>3620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569472"/>
        <c:axId val="78571392"/>
      </c:lineChart>
      <c:catAx>
        <c:axId val="7856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571392"/>
        <c:crosses val="autoZero"/>
        <c:auto val="1"/>
        <c:lblAlgn val="ctr"/>
        <c:lblOffset val="100"/>
        <c:noMultiLvlLbl val="0"/>
      </c:catAx>
      <c:valAx>
        <c:axId val="785713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1">
                    <a:latin typeface="Arial" pitchFamily="34" charset="0"/>
                    <a:cs typeface="Arial" pitchFamily="34" charset="0"/>
                  </a:defRPr>
                </a:pPr>
                <a:r>
                  <a:rPr lang="hu-HU" b="1" dirty="0" smtClean="0">
                    <a:latin typeface="Arial" pitchFamily="34" charset="0"/>
                    <a:cs typeface="Arial" pitchFamily="34" charset="0"/>
                  </a:rPr>
                  <a:t>éves</a:t>
                </a:r>
                <a:r>
                  <a:rPr lang="hu-HU" b="1" baseline="0" dirty="0" smtClean="0">
                    <a:latin typeface="Arial" pitchFamily="34" charset="0"/>
                    <a:cs typeface="Arial" pitchFamily="34" charset="0"/>
                  </a:rPr>
                  <a:t> energiatermelés megújulókból, PJ/a</a:t>
                </a:r>
                <a:endParaRPr lang="hu-HU" b="1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78569472"/>
        <c:crosses val="autoZero"/>
        <c:crossBetween val="midCat"/>
      </c:valAx>
      <c:spPr>
        <a:solidFill>
          <a:srgbClr val="FFFF99"/>
        </a:solidFill>
      </c:spPr>
    </c:plotArea>
    <c:legend>
      <c:legendPos val="b"/>
      <c:layout>
        <c:manualLayout>
          <c:xMode val="edge"/>
          <c:yMode val="edge"/>
          <c:x val="2.346926730363294E-2"/>
          <c:y val="0.92876266209521019"/>
          <c:w val="0.95159172129022696"/>
          <c:h val="5.784220178067416E-2"/>
        </c:manualLayout>
      </c:layout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84131671041118"/>
          <c:y val="3.4811118380536611E-2"/>
          <c:w val="0.70591218285214119"/>
          <c:h val="0.857024802456796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Munka1!$B$2:$B$9</c:f>
              <c:numCache>
                <c:formatCode>General</c:formatCode>
                <c:ptCount val="8"/>
                <c:pt idx="0">
                  <c:v>1850</c:v>
                </c:pt>
                <c:pt idx="1">
                  <c:v>1600</c:v>
                </c:pt>
                <c:pt idx="3">
                  <c:v>650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barnaszén</c:v>
                </c:pt>
              </c:strCache>
            </c:strRef>
          </c:tx>
          <c:spPr>
            <a:solidFill>
              <a:srgbClr val="CC6600"/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Munka1!$C$2:$C$9</c:f>
              <c:numCache>
                <c:formatCode>General</c:formatCode>
                <c:ptCount val="8"/>
                <c:pt idx="0">
                  <c:v>1450</c:v>
                </c:pt>
                <c:pt idx="1">
                  <c:v>1400</c:v>
                </c:pt>
                <c:pt idx="3">
                  <c:v>600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feketeszén</c:v>
                </c:pt>
              </c:strCache>
            </c:strRef>
          </c:tx>
          <c:spPr>
            <a:solidFill>
              <a:schemeClr val="tx1"/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Munka1!$D$2:$D$9</c:f>
              <c:numCache>
                <c:formatCode>General</c:formatCode>
                <c:ptCount val="8"/>
                <c:pt idx="0">
                  <c:v>2000</c:v>
                </c:pt>
                <c:pt idx="1">
                  <c:v>1950</c:v>
                </c:pt>
                <c:pt idx="3">
                  <c:v>1000</c:v>
                </c:pt>
                <c:pt idx="5">
                  <c:v>150</c:v>
                </c:pt>
                <c:pt idx="6">
                  <c:v>150</c:v>
                </c:pt>
                <c:pt idx="7">
                  <c:v>150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olaj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Munka1!$E$2:$E$9</c:f>
              <c:numCache>
                <c:formatCode>General</c:formatCode>
                <c:ptCount val="8"/>
                <c:pt idx="0">
                  <c:v>5200</c:v>
                </c:pt>
                <c:pt idx="1">
                  <c:v>4700</c:v>
                </c:pt>
                <c:pt idx="3">
                  <c:v>3700</c:v>
                </c:pt>
                <c:pt idx="5">
                  <c:v>1750</c:v>
                </c:pt>
                <c:pt idx="6">
                  <c:v>1820</c:v>
                </c:pt>
                <c:pt idx="7">
                  <c:v>1730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gáz</c:v>
                </c:pt>
              </c:strCache>
            </c:strRef>
          </c:tx>
          <c:spPr>
            <a:solidFill>
              <a:srgbClr val="FFFF00"/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Munka1!$F$2:$F$9</c:f>
              <c:numCache>
                <c:formatCode>General</c:formatCode>
                <c:ptCount val="8"/>
                <c:pt idx="0">
                  <c:v>3300</c:v>
                </c:pt>
                <c:pt idx="1">
                  <c:v>3050</c:v>
                </c:pt>
                <c:pt idx="3">
                  <c:v>3050</c:v>
                </c:pt>
                <c:pt idx="5">
                  <c:v>1300</c:v>
                </c:pt>
                <c:pt idx="6">
                  <c:v>1430</c:v>
                </c:pt>
                <c:pt idx="7">
                  <c:v>1220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biomassza</c:v>
                </c:pt>
              </c:strCache>
            </c:strRef>
          </c:tx>
          <c:spPr>
            <a:solidFill>
              <a:srgbClr val="00FF00"/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Munka1!$G$2:$G$9</c:f>
              <c:numCache>
                <c:formatCode>General</c:formatCode>
                <c:ptCount val="8"/>
                <c:pt idx="0">
                  <c:v>400</c:v>
                </c:pt>
                <c:pt idx="1">
                  <c:v>900</c:v>
                </c:pt>
                <c:pt idx="3">
                  <c:v>1400</c:v>
                </c:pt>
                <c:pt idx="5">
                  <c:v>1800</c:v>
                </c:pt>
                <c:pt idx="6">
                  <c:v>1800</c:v>
                </c:pt>
                <c:pt idx="7">
                  <c:v>1800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CC99FF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Munka1!$H$2:$H$9</c:f>
              <c:numCache>
                <c:formatCode>General</c:formatCode>
                <c:ptCount val="8"/>
                <c:pt idx="0">
                  <c:v>150</c:v>
                </c:pt>
                <c:pt idx="1">
                  <c:v>230</c:v>
                </c:pt>
                <c:pt idx="3">
                  <c:v>500</c:v>
                </c:pt>
                <c:pt idx="5">
                  <c:v>900</c:v>
                </c:pt>
                <c:pt idx="6">
                  <c:v>900</c:v>
                </c:pt>
                <c:pt idx="7">
                  <c:v>800</c:v>
                </c:pt>
              </c:numCache>
            </c:numRef>
          </c:val>
        </c:ser>
        <c:ser>
          <c:idx val="7"/>
          <c:order val="7"/>
          <c:tx>
            <c:strRef>
              <c:f>Munka1!$I$1</c:f>
              <c:strCache>
                <c:ptCount val="1"/>
                <c:pt idx="0">
                  <c:v>nap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Munka1!$I$2:$I$9</c:f>
              <c:numCache>
                <c:formatCode>General</c:formatCode>
                <c:ptCount val="8"/>
                <c:pt idx="0">
                  <c:v>9</c:v>
                </c:pt>
                <c:pt idx="1">
                  <c:v>14</c:v>
                </c:pt>
                <c:pt idx="3">
                  <c:v>183</c:v>
                </c:pt>
                <c:pt idx="5">
                  <c:v>900</c:v>
                </c:pt>
                <c:pt idx="6">
                  <c:v>900</c:v>
                </c:pt>
                <c:pt idx="7">
                  <c:v>800</c:v>
                </c:pt>
              </c:numCache>
            </c:numRef>
          </c:val>
        </c:ser>
        <c:ser>
          <c:idx val="8"/>
          <c:order val="8"/>
          <c:tx>
            <c:strRef>
              <c:f>Munka1!$J$1</c:f>
              <c:strCache>
                <c:ptCount val="1"/>
                <c:pt idx="0">
                  <c:v>víz és földhő</c:v>
                </c:pt>
              </c:strCache>
            </c:strRef>
          </c:tx>
          <c:spPr>
            <a:solidFill>
              <a:srgbClr val="0000FF"/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Munka1!$A$2:$A$9</c:f>
              <c:strCache>
                <c:ptCount val="8"/>
                <c:pt idx="0">
                  <c:v>2005</c:v>
                </c:pt>
                <c:pt idx="1">
                  <c:v>2010</c:v>
                </c:pt>
                <c:pt idx="3">
                  <c:v>2020</c:v>
                </c:pt>
                <c:pt idx="5">
                  <c:v>2050 A</c:v>
                </c:pt>
                <c:pt idx="6">
                  <c:v>2050 B</c:v>
                </c:pt>
                <c:pt idx="7">
                  <c:v>2050 C</c:v>
                </c:pt>
              </c:strCache>
            </c:strRef>
          </c:cat>
          <c:val>
            <c:numRef>
              <c:f>Munka1!$J$2:$J$9</c:f>
              <c:numCache>
                <c:formatCode>General</c:formatCode>
                <c:ptCount val="8"/>
                <c:pt idx="0">
                  <c:v>180</c:v>
                </c:pt>
                <c:pt idx="1">
                  <c:v>200</c:v>
                </c:pt>
                <c:pt idx="3">
                  <c:v>300</c:v>
                </c:pt>
                <c:pt idx="5">
                  <c:v>467</c:v>
                </c:pt>
                <c:pt idx="6">
                  <c:v>441</c:v>
                </c:pt>
                <c:pt idx="7">
                  <c:v>493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81009664"/>
        <c:axId val="81023744"/>
      </c:barChart>
      <c:catAx>
        <c:axId val="81009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81023744"/>
        <c:crosses val="autoZero"/>
        <c:auto val="1"/>
        <c:lblAlgn val="ctr"/>
        <c:lblOffset val="100"/>
        <c:noMultiLvlLbl val="0"/>
      </c:catAx>
      <c:valAx>
        <c:axId val="8102374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81009664"/>
        <c:crosses val="autoZero"/>
        <c:crossBetween val="between"/>
      </c:valAx>
      <c:sp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82997572178477685"/>
          <c:y val="4.9499644072469332E-2"/>
          <c:w val="0.16169094488188976"/>
          <c:h val="0.80301760023920521"/>
        </c:manualLayout>
      </c:layout>
      <c:overlay val="0"/>
      <c:txPr>
        <a:bodyPr/>
        <a:lstStyle/>
        <a:p>
          <a:pPr>
            <a:defRPr sz="1600"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886082953092534E-2"/>
          <c:y val="3.5621955747607001E-2"/>
          <c:w val="0.75677963984111796"/>
          <c:h val="0.854874312210926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660066"/>
            </a:solidFill>
            <a:ln w="6350">
              <a:solidFill>
                <a:schemeClr val="bg1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Munka1!$B$2:$B$6</c:f>
              <c:numCache>
                <c:formatCode>General</c:formatCode>
                <c:ptCount val="5"/>
                <c:pt idx="0">
                  <c:v>141.45000000000007</c:v>
                </c:pt>
                <c:pt idx="1">
                  <c:v>98</c:v>
                </c:pt>
                <c:pt idx="2">
                  <c:v>33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lignit</c:v>
                </c:pt>
              </c:strCache>
            </c:strRef>
          </c:tx>
          <c:spPr>
            <a:solidFill>
              <a:srgbClr val="FF33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Munka1!$C$2:$C$6</c:f>
              <c:numCache>
                <c:formatCode>General</c:formatCode>
                <c:ptCount val="5"/>
                <c:pt idx="0">
                  <c:v>147.6</c:v>
                </c:pt>
                <c:pt idx="1">
                  <c:v>160</c:v>
                </c:pt>
                <c:pt idx="2">
                  <c:v>143</c:v>
                </c:pt>
                <c:pt idx="3">
                  <c:v>100</c:v>
                </c:pt>
                <c:pt idx="4">
                  <c:v>61.75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szén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Munka1!$D$2:$D$6</c:f>
              <c:numCache>
                <c:formatCode>General</c:formatCode>
                <c:ptCount val="5"/>
                <c:pt idx="0">
                  <c:v>135.30000000000001</c:v>
                </c:pt>
                <c:pt idx="1">
                  <c:v>102</c:v>
                </c:pt>
                <c:pt idx="2">
                  <c:v>60.5</c:v>
                </c:pt>
                <c:pt idx="3">
                  <c:v>50</c:v>
                </c:pt>
                <c:pt idx="4">
                  <c:v>23.75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szén &amp; CCS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Munka1!$E$2:$E$6</c:f>
              <c:numCache>
                <c:formatCode>General</c:formatCode>
                <c:ptCount val="5"/>
                <c:pt idx="4">
                  <c:v>8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gáz</c:v>
                </c:pt>
              </c:strCache>
            </c:strRef>
          </c:tx>
          <c:spPr>
            <a:solidFill>
              <a:srgbClr val="FFFF00"/>
            </a:solidFill>
            <a:ln w="6350">
              <a:solidFill>
                <a:schemeClr val="bg1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Munka1!$F$2:$F$6</c:f>
              <c:numCache>
                <c:formatCode>General</c:formatCode>
                <c:ptCount val="5"/>
                <c:pt idx="0">
                  <c:v>86.100000000000009</c:v>
                </c:pt>
                <c:pt idx="1">
                  <c:v>60</c:v>
                </c:pt>
                <c:pt idx="2">
                  <c:v>99</c:v>
                </c:pt>
                <c:pt idx="3">
                  <c:v>120</c:v>
                </c:pt>
                <c:pt idx="4">
                  <c:v>104.5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egyéb</c:v>
                </c:pt>
              </c:strCache>
            </c:strRef>
          </c:tx>
          <c:spPr>
            <a:solidFill>
              <a:srgbClr val="FF00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Munka1!$G$2:$G$6</c:f>
              <c:numCache>
                <c:formatCode>General</c:formatCode>
                <c:ptCount val="5"/>
                <c:pt idx="0">
                  <c:v>18.45</c:v>
                </c:pt>
                <c:pt idx="1">
                  <c:v>10</c:v>
                </c:pt>
                <c:pt idx="2">
                  <c:v>16.5</c:v>
                </c:pt>
                <c:pt idx="3">
                  <c:v>20</c:v>
                </c:pt>
                <c:pt idx="4">
                  <c:v>19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szél</c:v>
                </c:pt>
              </c:strCache>
            </c:strRef>
          </c:tx>
          <c:spPr>
            <a:solidFill>
              <a:srgbClr val="00FF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Munka1!$H$2:$H$6</c:f>
              <c:numCache>
                <c:formatCode>General</c:formatCode>
                <c:ptCount val="5"/>
                <c:pt idx="0">
                  <c:v>36.9</c:v>
                </c:pt>
                <c:pt idx="1">
                  <c:v>80</c:v>
                </c:pt>
                <c:pt idx="2">
                  <c:v>104.5</c:v>
                </c:pt>
                <c:pt idx="3">
                  <c:v>115</c:v>
                </c:pt>
                <c:pt idx="4">
                  <c:v>142.5</c:v>
                </c:pt>
              </c:numCache>
            </c:numRef>
          </c:val>
        </c:ser>
        <c:ser>
          <c:idx val="7"/>
          <c:order val="7"/>
          <c:tx>
            <c:strRef>
              <c:f>Munka1!$I$1</c:f>
              <c:strCache>
                <c:ptCount val="1"/>
                <c:pt idx="0">
                  <c:v>többi megújuló</c:v>
                </c:pt>
              </c:strCache>
            </c:strRef>
          </c:tx>
          <c:spPr>
            <a:solidFill>
              <a:srgbClr val="008A00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Munka1!$I$2:$I$6</c:f>
              <c:numCache>
                <c:formatCode>General</c:formatCode>
                <c:ptCount val="5"/>
                <c:pt idx="0">
                  <c:v>49.2</c:v>
                </c:pt>
                <c:pt idx="1">
                  <c:v>90</c:v>
                </c:pt>
                <c:pt idx="2">
                  <c:v>93.5</c:v>
                </c:pt>
                <c:pt idx="3">
                  <c:v>110</c:v>
                </c:pt>
                <c:pt idx="4">
                  <c:v>115.5</c:v>
                </c:pt>
              </c:numCache>
            </c:numRef>
          </c:val>
        </c:ser>
        <c:ser>
          <c:idx val="8"/>
          <c:order val="8"/>
          <c:tx>
            <c:strRef>
              <c:f>Munka1!$J$1</c:f>
              <c:strCache>
                <c:ptCount val="1"/>
                <c:pt idx="0">
                  <c:v>nettó import</c:v>
                </c:pt>
              </c:strCache>
            </c:strRef>
          </c:tx>
          <c:spPr>
            <a:solidFill>
              <a:srgbClr val="FF9999"/>
            </a:solidFill>
            <a:ln w="6350">
              <a:solidFill>
                <a:prstClr val="white"/>
              </a:solidFill>
            </a:ln>
          </c:spPr>
          <c:invertIfNegative val="0"/>
          <c:cat>
            <c:numRef>
              <c:f>Munka1!$A$2:$A$6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</c:numCache>
            </c:numRef>
          </c:cat>
          <c:val>
            <c:numRef>
              <c:f>Munka1!$J$2:$J$6</c:f>
              <c:numCache>
                <c:formatCode>General</c:formatCode>
                <c:ptCount val="5"/>
                <c:pt idx="3">
                  <c:v>20</c:v>
                </c:pt>
                <c:pt idx="4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6876928"/>
        <c:axId val="86878464"/>
      </c:barChart>
      <c:catAx>
        <c:axId val="86876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86878464"/>
        <c:crosses val="autoZero"/>
        <c:auto val="1"/>
        <c:lblAlgn val="ctr"/>
        <c:lblOffset val="100"/>
        <c:noMultiLvlLbl val="0"/>
      </c:catAx>
      <c:valAx>
        <c:axId val="86878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hu-HU"/>
          </a:p>
        </c:txPr>
        <c:crossAx val="86876928"/>
        <c:crosses val="autoZero"/>
        <c:crossBetween val="between"/>
      </c:valAx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82974922828833353"/>
          <c:y val="1.3615080780498081E-2"/>
          <c:w val="0.1617505651187218"/>
          <c:h val="0.97276965571076901"/>
        </c:manualLayout>
      </c:layout>
      <c:overlay val="0"/>
      <c:txPr>
        <a:bodyPr/>
        <a:lstStyle/>
        <a:p>
          <a:pPr>
            <a:defRPr b="1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260754652991923E-2"/>
          <c:y val="9.8766803688479871E-2"/>
          <c:w val="0.82981910392022717"/>
          <c:h val="0.8201033218531274"/>
        </c:manualLayout>
      </c:layout>
      <c:pie3D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spPr>
            <a:solidFill>
              <a:srgbClr val="00CC00"/>
            </a:solidFill>
          </c:spPr>
          <c:explosion val="25"/>
          <c:dPt>
            <c:idx val="1"/>
            <c:bubble3D val="0"/>
            <c:spPr>
              <a:solidFill>
                <a:srgbClr val="0080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7750074553119907"/>
                  <c:y val="6.36338025933626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bio-üzem</a:t>
                    </a:r>
                    <a:r>
                      <a:rPr lang="hu-HU" smtClean="0"/>
                      <a:t>-</a:t>
                    </a:r>
                    <a:r>
                      <a:rPr lang="en-US" smtClean="0"/>
                      <a:t>anyag</a:t>
                    </a:r>
                    <a:r>
                      <a:rPr lang="en-US" dirty="0"/>
                      <a:t>; 11%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hu-H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Munka1!$A$2:$A$4</c:f>
              <c:strCache>
                <c:ptCount val="3"/>
                <c:pt idx="0">
                  <c:v>bio-villany</c:v>
                </c:pt>
                <c:pt idx="1">
                  <c:v>bio-hő</c:v>
                </c:pt>
                <c:pt idx="2">
                  <c:v>bio-üzemanyag</c:v>
                </c:pt>
              </c:strCache>
            </c:strRef>
          </c:cat>
          <c:val>
            <c:numRef>
              <c:f>Munka1!$B$2:$B$4</c:f>
              <c:numCache>
                <c:formatCode>0%</c:formatCode>
                <c:ptCount val="3"/>
                <c:pt idx="0">
                  <c:v>0.52</c:v>
                </c:pt>
                <c:pt idx="1">
                  <c:v>0.37000000000000038</c:v>
                </c:pt>
                <c:pt idx="2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260754652991923E-2"/>
          <c:y val="9.8766803688479968E-2"/>
          <c:w val="0.82981910392022717"/>
          <c:h val="0.8201033218531274"/>
        </c:manualLayout>
      </c:layout>
      <c:pie3D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spPr>
            <a:solidFill>
              <a:srgbClr val="00CC00"/>
            </a:solidFill>
          </c:spPr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0.20822930005827844"/>
                  <c:y val="5.4288280138185832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942863073693614"/>
                  <c:y val="3.4238920543220211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hu-HU" sz="1200" dirty="0" smtClean="0"/>
                      <a:t>r</a:t>
                    </a:r>
                    <a:r>
                      <a:rPr lang="en-US" sz="1200" dirty="0" err="1" smtClean="0"/>
                      <a:t>epceolaj</a:t>
                    </a:r>
                    <a:r>
                      <a:rPr lang="en-US" sz="1200" dirty="0"/>
                      <a:t>; 1%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hu-H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Munka1!$A$2:$A$4</c:f>
              <c:strCache>
                <c:ptCount val="3"/>
                <c:pt idx="0">
                  <c:v>etanol</c:v>
                </c:pt>
                <c:pt idx="1">
                  <c:v>dízel</c:v>
                </c:pt>
                <c:pt idx="2">
                  <c:v>repceolaj</c:v>
                </c:pt>
              </c:strCache>
            </c:strRef>
          </c:cat>
          <c:val>
            <c:numRef>
              <c:f>Munka1!$B$2:$B$4</c:f>
              <c:numCache>
                <c:formatCode>0%</c:formatCode>
                <c:ptCount val="3"/>
                <c:pt idx="0">
                  <c:v>0.27</c:v>
                </c:pt>
                <c:pt idx="1">
                  <c:v>0.73000000000000065</c:v>
                </c:pt>
                <c:pt idx="2">
                  <c:v>6.0000000000000114E-3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260754652991923E-2"/>
          <c:y val="9.8766803688479968E-2"/>
          <c:w val="0.82981910392022717"/>
          <c:h val="0.8201033218531274"/>
        </c:manualLayout>
      </c:layout>
      <c:pie3D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spPr>
            <a:solidFill>
              <a:srgbClr val="00CC00"/>
            </a:solidFill>
          </c:spPr>
          <c:explosion val="25"/>
          <c:dPt>
            <c:idx val="1"/>
            <c:bubble3D val="0"/>
            <c:spPr>
              <a:solidFill>
                <a:srgbClr val="0080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rgbClr val="FFC000"/>
              </a:solidFill>
            </c:spPr>
          </c:dPt>
          <c:dPt>
            <c:idx val="5"/>
            <c:bubble3D val="0"/>
            <c:spPr>
              <a:solidFill>
                <a:srgbClr val="FF9D5B"/>
              </a:solidFill>
            </c:spPr>
          </c:dPt>
          <c:dLbls>
            <c:dLbl>
              <c:idx val="0"/>
              <c:layout>
                <c:manualLayout>
                  <c:x val="-0.15177358461145643"/>
                  <c:y val="2.0842922214991996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942850891811286"/>
                  <c:y val="4.2637484723919573E-2"/>
                </c:manualLayout>
              </c:layout>
              <c:tx>
                <c:rich>
                  <a:bodyPr/>
                  <a:lstStyle/>
                  <a:p>
                    <a:r>
                      <a:rPr lang="hu-HU" dirty="0" smtClean="0"/>
                      <a:t>BET</a:t>
                    </a:r>
                    <a:r>
                      <a:rPr lang="en-US" dirty="0" smtClean="0"/>
                      <a:t>; 1%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hu-H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Munka1!$A$2:$A$7</c:f>
              <c:strCache>
                <c:ptCount val="6"/>
                <c:pt idx="0">
                  <c:v>szilárd</c:v>
                </c:pt>
                <c:pt idx="1">
                  <c:v>biogáz</c:v>
                </c:pt>
                <c:pt idx="2">
                  <c:v>folyékony</c:v>
                </c:pt>
                <c:pt idx="3">
                  <c:v>tisztítási</c:v>
                </c:pt>
                <c:pt idx="4">
                  <c:v>depónia</c:v>
                </c:pt>
                <c:pt idx="5">
                  <c:v>szemét</c:v>
                </c:pt>
              </c:strCache>
            </c:strRef>
          </c:cat>
          <c:val>
            <c:numRef>
              <c:f>Munka1!$B$2:$B$7</c:f>
              <c:numCache>
                <c:formatCode>0%</c:formatCode>
                <c:ptCount val="6"/>
                <c:pt idx="0">
                  <c:v>0.30000000000000032</c:v>
                </c:pt>
                <c:pt idx="1">
                  <c:v>0.51</c:v>
                </c:pt>
                <c:pt idx="2">
                  <c:v>1.0000000000000005E-2</c:v>
                </c:pt>
                <c:pt idx="3">
                  <c:v>3.0000000000000002E-2</c:v>
                </c:pt>
                <c:pt idx="4">
                  <c:v>3.0000000000000002E-2</c:v>
                </c:pt>
                <c:pt idx="5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260754652991923E-2"/>
          <c:y val="9.8766803688480065E-2"/>
          <c:w val="0.82981910392022717"/>
          <c:h val="0.8201033218531274"/>
        </c:manualLayout>
      </c:layout>
      <c:pie3D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Értékesítés</c:v>
                </c:pt>
              </c:strCache>
            </c:strRef>
          </c:tx>
          <c:spPr>
            <a:solidFill>
              <a:srgbClr val="00CC00"/>
            </a:solidFill>
          </c:spPr>
          <c:explosion val="25"/>
          <c:dPt>
            <c:idx val="1"/>
            <c:bubble3D val="0"/>
            <c:spPr>
              <a:solidFill>
                <a:srgbClr val="008000"/>
              </a:solidFill>
            </c:spPr>
          </c:dPt>
          <c:dPt>
            <c:idx val="2"/>
            <c:bubble3D val="0"/>
            <c:spPr>
              <a:solidFill>
                <a:srgbClr val="D6A300"/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rgbClr val="FFC000"/>
              </a:solidFill>
            </c:spPr>
          </c:dPt>
          <c:dPt>
            <c:idx val="5"/>
            <c:bubble3D val="0"/>
            <c:spPr>
              <a:solidFill>
                <a:srgbClr val="FF9D5B"/>
              </a:solidFill>
            </c:spPr>
          </c:dPt>
          <c:dLbls>
            <c:dLbl>
              <c:idx val="0"/>
              <c:layout>
                <c:manualLayout>
                  <c:x val="4.7521522949691914E-3"/>
                  <c:y val="-0.33482787626771926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hu-H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hu-H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Munka1!$A$2:$A$7</c:f>
              <c:strCache>
                <c:ptCount val="6"/>
                <c:pt idx="0">
                  <c:v>szilárd fűtés</c:v>
                </c:pt>
                <c:pt idx="1">
                  <c:v>szilárd kapcsolt</c:v>
                </c:pt>
                <c:pt idx="2">
                  <c:v>hulladék</c:v>
                </c:pt>
                <c:pt idx="3">
                  <c:v>olaj</c:v>
                </c:pt>
                <c:pt idx="4">
                  <c:v>biogáz</c:v>
                </c:pt>
                <c:pt idx="5">
                  <c:v>többi gáz</c:v>
                </c:pt>
              </c:strCache>
            </c:strRef>
          </c:cat>
          <c:val>
            <c:numRef>
              <c:f>Munka1!$B$2:$B$7</c:f>
              <c:numCache>
                <c:formatCode>0%</c:formatCode>
                <c:ptCount val="6"/>
                <c:pt idx="0">
                  <c:v>0.75000000000000211</c:v>
                </c:pt>
                <c:pt idx="1">
                  <c:v>0.11</c:v>
                </c:pt>
                <c:pt idx="2">
                  <c:v>6.0000000000000032E-2</c:v>
                </c:pt>
                <c:pt idx="3" formatCode="0.0%">
                  <c:v>3.0000000000000083E-3</c:v>
                </c:pt>
                <c:pt idx="4">
                  <c:v>7.0000000000000021E-2</c:v>
                </c:pt>
                <c:pt idx="5">
                  <c:v>1.2E-2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381434847236409E-2"/>
          <c:y val="3.4465819613457412E-2"/>
          <c:w val="0.88580444992830043"/>
          <c:h val="0.80748872584108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berendezés száma, db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 w="24954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Munka1!$A$2:$A$6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Munka1!$B$2:$B$6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12</c:v>
                </c:pt>
                <c:pt idx="3">
                  <c:v>28</c:v>
                </c:pt>
                <c:pt idx="4">
                  <c:v>66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betáplált biogáz, Mio m3/a</c:v>
                </c:pt>
              </c:strCache>
            </c:strRef>
          </c:tx>
          <c:spPr>
            <a:solidFill>
              <a:srgbClr val="00C000"/>
            </a:solidFill>
          </c:spPr>
          <c:invertIfNegative val="0"/>
          <c:dLbls>
            <c:numFmt formatCode="0.0" sourceLinked="0"/>
            <c:spPr>
              <a:noFill/>
              <a:ln w="24954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Munka1!$A$2:$A$6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Munka1!$C$2:$C$6</c:f>
              <c:numCache>
                <c:formatCode>General</c:formatCode>
                <c:ptCount val="5"/>
                <c:pt idx="0">
                  <c:v>9.1</c:v>
                </c:pt>
                <c:pt idx="1">
                  <c:v>22.1</c:v>
                </c:pt>
                <c:pt idx="2">
                  <c:v>48.5</c:v>
                </c:pt>
                <c:pt idx="3">
                  <c:v>127.8</c:v>
                </c:pt>
                <c:pt idx="4">
                  <c:v>250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5"/>
        <c:axId val="87136128"/>
        <c:axId val="87137664"/>
      </c:barChart>
      <c:catAx>
        <c:axId val="87136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rgbClr val="000000"/>
            </a:solidFill>
          </a:ln>
        </c:spPr>
        <c:txPr>
          <a:bodyPr/>
          <a:lstStyle/>
          <a:p>
            <a:pPr>
              <a:defRPr sz="2000"/>
            </a:pPr>
            <a:endParaRPr lang="hu-HU"/>
          </a:p>
        </c:txPr>
        <c:crossAx val="87137664"/>
        <c:crosses val="autoZero"/>
        <c:auto val="1"/>
        <c:lblAlgn val="ctr"/>
        <c:lblOffset val="100"/>
        <c:noMultiLvlLbl val="0"/>
      </c:catAx>
      <c:valAx>
        <c:axId val="8713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crossAx val="87136128"/>
        <c:crosses val="autoZero"/>
        <c:crossBetween val="between"/>
      </c:valAx>
      <c:spPr>
        <a:noFill/>
        <a:ln w="24954">
          <a:noFill/>
        </a:ln>
      </c:spPr>
    </c:plotArea>
    <c:legend>
      <c:legendPos val="r"/>
      <c:layout>
        <c:manualLayout>
          <c:xMode val="edge"/>
          <c:yMode val="edge"/>
          <c:x val="5.2048726467331122E-2"/>
          <c:y val="0.93478260869565222"/>
          <c:w val="0.79844961240310253"/>
          <c:h val="5.6856187290969896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8" b="1">
          <a:latin typeface="Arial" pitchFamily="34" charset="0"/>
          <a:cs typeface="Arial" pitchFamily="34" charset="0"/>
        </a:defRPr>
      </a:pPr>
      <a:endParaRPr lang="hu-H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földgáz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FFFFFF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000" b="1"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Munka1!$B$2:$B$5</c:f>
              <c:numCache>
                <c:formatCode>General</c:formatCode>
                <c:ptCount val="4"/>
                <c:pt idx="0">
                  <c:v>39</c:v>
                </c:pt>
                <c:pt idx="1">
                  <c:v>44</c:v>
                </c:pt>
                <c:pt idx="2">
                  <c:v>47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olaj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Munka1!$C$2:$C$5</c:f>
              <c:numCache>
                <c:formatCode>General</c:formatCode>
                <c:ptCount val="4"/>
                <c:pt idx="0">
                  <c:v>34</c:v>
                </c:pt>
                <c:pt idx="1">
                  <c:v>33</c:v>
                </c:pt>
                <c:pt idx="2">
                  <c:v>31</c:v>
                </c:pt>
                <c:pt idx="3">
                  <c:v>29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távhő</c:v>
                </c:pt>
              </c:strCache>
            </c:strRef>
          </c:tx>
          <c:spPr>
            <a:solidFill>
              <a:srgbClr val="660066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Munka1!$D$2:$D$5</c:f>
              <c:numCache>
                <c:formatCode>General</c:formatCode>
                <c:ptCount val="4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szilárd</c:v>
                </c:pt>
              </c:strCache>
            </c:strRef>
          </c:tx>
          <c:spPr>
            <a:solidFill>
              <a:srgbClr val="00CC00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399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Munka1!$E$2:$E$5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villany</c:v>
                </c:pt>
              </c:strCache>
            </c:strRef>
          </c:tx>
          <c:spPr>
            <a:solidFill>
              <a:srgbClr val="934BC9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599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</c:numCache>
            </c:numRef>
          </c:cat>
          <c:val>
            <c:numRef>
              <c:f>Munka1!$F$2:$F$5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serLines/>
        <c:axId val="88362368"/>
        <c:axId val="88380544"/>
      </c:barChart>
      <c:catAx>
        <c:axId val="8836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2000"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88380544"/>
        <c:crosses val="autoZero"/>
        <c:auto val="1"/>
        <c:lblAlgn val="ctr"/>
        <c:lblOffset val="100"/>
        <c:noMultiLvlLbl val="0"/>
      </c:catAx>
      <c:valAx>
        <c:axId val="8838054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88362368"/>
        <c:crosses val="autoZero"/>
        <c:crossBetween val="between"/>
      </c:valAx>
      <c:spPr>
        <a:noFill/>
        <a:ln w="25380">
          <a:noFill/>
        </a:ln>
      </c:spPr>
    </c:plotArea>
    <c:legend>
      <c:legendPos val="b"/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799"/>
      </a:pPr>
      <a:endParaRPr lang="hu-H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biomassza</c:v>
                </c:pt>
              </c:strCache>
            </c:strRef>
          </c:tx>
          <c:spPr>
            <a:solidFill>
              <a:srgbClr val="00A2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52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szén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olaj</c:v>
                </c:pt>
              </c:strCache>
            </c:strRef>
          </c:tx>
          <c:spPr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58.5</c:v>
                </c:pt>
                <c:pt idx="1">
                  <c:v>58.5</c:v>
                </c:pt>
                <c:pt idx="2">
                  <c:v>50</c:v>
                </c:pt>
                <c:pt idx="3">
                  <c:v>47</c:v>
                </c:pt>
              </c:numCache>
            </c:numRef>
          </c:val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villany</c:v>
                </c:pt>
              </c:strCache>
            </c:strRef>
          </c:tx>
          <c:spPr>
            <a:solidFill>
              <a:srgbClr val="7030A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Munka1!$E$2:$E$5</c:f>
              <c:numCache>
                <c:formatCode>General</c:formatCode>
                <c:ptCount val="4"/>
                <c:pt idx="0">
                  <c:v>9</c:v>
                </c:pt>
                <c:pt idx="1">
                  <c:v>9.5</c:v>
                </c:pt>
                <c:pt idx="2">
                  <c:v>8.5</c:v>
                </c:pt>
                <c:pt idx="3">
                  <c:v>8.6</c:v>
                </c:pt>
              </c:numCache>
            </c:numRef>
          </c:val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gáz</c:v>
                </c:pt>
              </c:strCache>
            </c:strRef>
          </c:tx>
          <c:spPr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Munka1!$F$2:$F$5</c:f>
              <c:numCache>
                <c:formatCode>General</c:formatCode>
                <c:ptCount val="4"/>
                <c:pt idx="0">
                  <c:v>46</c:v>
                </c:pt>
                <c:pt idx="1">
                  <c:v>49</c:v>
                </c:pt>
                <c:pt idx="2">
                  <c:v>45</c:v>
                </c:pt>
                <c:pt idx="3">
                  <c:v>48</c:v>
                </c:pt>
              </c:numCache>
            </c:numRef>
          </c:val>
        </c:ser>
        <c:ser>
          <c:idx val="5"/>
          <c:order val="5"/>
          <c:tx>
            <c:strRef>
              <c:f>Munka1!$G$1</c:f>
              <c:strCache>
                <c:ptCount val="1"/>
                <c:pt idx="0">
                  <c:v>nap, hőszivattyú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Munka1!$G$2:$G$5</c:f>
              <c:numCache>
                <c:formatCode>General</c:formatCode>
                <c:ptCount val="4"/>
                <c:pt idx="0">
                  <c:v>1.5</c:v>
                </c:pt>
                <c:pt idx="1">
                  <c:v>2</c:v>
                </c:pt>
                <c:pt idx="2">
                  <c:v>3</c:v>
                </c:pt>
                <c:pt idx="3">
                  <c:v>5.5</c:v>
                </c:pt>
              </c:numCache>
            </c:numRef>
          </c:val>
        </c:ser>
        <c:ser>
          <c:idx val="6"/>
          <c:order val="6"/>
          <c:tx>
            <c:strRef>
              <c:f>Munka1!$H$1</c:f>
              <c:strCache>
                <c:ptCount val="1"/>
                <c:pt idx="0">
                  <c:v>távhő</c:v>
                </c:pt>
              </c:strCache>
            </c:strRef>
          </c:tx>
          <c:spPr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Munka1!$A$2:$A$5</c:f>
              <c:strCache>
                <c:ptCount val="4"/>
                <c:pt idx="0">
                  <c:v>2003/04</c:v>
                </c:pt>
                <c:pt idx="1">
                  <c:v>2005/06</c:v>
                </c:pt>
                <c:pt idx="2">
                  <c:v>2007/08</c:v>
                </c:pt>
                <c:pt idx="3">
                  <c:v>2009/10</c:v>
                </c:pt>
              </c:strCache>
            </c:strRef>
          </c:cat>
          <c:val>
            <c:numRef>
              <c:f>Munka1!$H$2:$H$5</c:f>
              <c:numCache>
                <c:formatCode>General</c:formatCode>
                <c:ptCount val="4"/>
                <c:pt idx="0">
                  <c:v>13</c:v>
                </c:pt>
                <c:pt idx="1">
                  <c:v>18</c:v>
                </c:pt>
                <c:pt idx="2">
                  <c:v>20.5</c:v>
                </c:pt>
                <c:pt idx="3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82289024"/>
        <c:axId val="82290560"/>
      </c:barChart>
      <c:catAx>
        <c:axId val="82289024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82290560"/>
        <c:crosses val="autoZero"/>
        <c:auto val="1"/>
        <c:lblAlgn val="ctr"/>
        <c:lblOffset val="100"/>
        <c:noMultiLvlLbl val="0"/>
      </c:catAx>
      <c:valAx>
        <c:axId val="82290560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crossAx val="82289024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F5FCF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2030</c:v>
                </c:pt>
                <c:pt idx="2">
                  <c:v>2030</c:v>
                </c:pt>
                <c:pt idx="3">
                  <c:v>2030</c:v>
                </c:pt>
              </c:numCache>
            </c:numRef>
          </c:cat>
          <c:val>
            <c:numRef>
              <c:f>Munka1!$B$2:$B$5</c:f>
              <c:numCache>
                <c:formatCode>General</c:formatCode>
                <c:ptCount val="4"/>
                <c:pt idx="0">
                  <c:v>63.1</c:v>
                </c:pt>
                <c:pt idx="1">
                  <c:v>66.3</c:v>
                </c:pt>
                <c:pt idx="2">
                  <c:v>40.700000000000003</c:v>
                </c:pt>
                <c:pt idx="3">
                  <c:v>15.7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megújuló</c:v>
                </c:pt>
              </c:strCache>
            </c:strRef>
          </c:tx>
          <c:spPr>
            <a:solidFill>
              <a:srgbClr val="00D60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7FF3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numFmt formatCode="#,##0.0" sourceLinked="0"/>
            <c:txPr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2030</c:v>
                </c:pt>
                <c:pt idx="2">
                  <c:v>2030</c:v>
                </c:pt>
                <c:pt idx="3">
                  <c:v>2030</c:v>
                </c:pt>
              </c:numCache>
            </c:numRef>
          </c:cat>
          <c:val>
            <c:numRef>
              <c:f>Munka1!$C$2:$C$5</c:f>
              <c:numCache>
                <c:formatCode>General</c:formatCode>
                <c:ptCount val="4"/>
                <c:pt idx="0">
                  <c:v>41.2</c:v>
                </c:pt>
                <c:pt idx="1">
                  <c:v>70</c:v>
                </c:pt>
                <c:pt idx="2">
                  <c:v>83</c:v>
                </c:pt>
                <c:pt idx="3">
                  <c:v>97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fosszilis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FFFFFF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2929"/>
              </a:solidFill>
              <a:ln>
                <a:solidFill>
                  <a:srgbClr val="FFFFFF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numFmt formatCode="#,##0.0" sourceLinked="0"/>
            <c:txPr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2030</c:v>
                </c:pt>
                <c:pt idx="2">
                  <c:v>2030</c:v>
                </c:pt>
                <c:pt idx="3">
                  <c:v>2030</c:v>
                </c:pt>
              </c:numCache>
            </c:numRef>
          </c:cat>
          <c:val>
            <c:numRef>
              <c:f>Munka1!$D$2:$D$5</c:f>
              <c:numCache>
                <c:formatCode>General</c:formatCode>
                <c:ptCount val="4"/>
                <c:pt idx="0">
                  <c:v>21</c:v>
                </c:pt>
                <c:pt idx="1">
                  <c:v>23</c:v>
                </c:pt>
                <c:pt idx="2">
                  <c:v>39</c:v>
                </c:pt>
                <c:pt idx="3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10"/>
        <c:axId val="88617728"/>
        <c:axId val="88619264"/>
      </c:barChart>
      <c:catAx>
        <c:axId val="886177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88619264"/>
        <c:crosses val="autoZero"/>
        <c:auto val="1"/>
        <c:lblAlgn val="ctr"/>
        <c:lblOffset val="100"/>
        <c:noMultiLvlLbl val="0"/>
      </c:catAx>
      <c:valAx>
        <c:axId val="88619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88617728"/>
        <c:crosses val="autoZero"/>
        <c:crossBetween val="between"/>
        <c:minorUnit val="10"/>
      </c:valAx>
      <c:sp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83217000738412494"/>
          <c:y val="0.36190449766075766"/>
          <c:w val="0.15867492817119075"/>
          <c:h val="0.3029222835602422"/>
        </c:manualLayout>
      </c:layout>
      <c:overlay val="0"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798" b="1"/>
      </a:pPr>
      <a:endParaRPr lang="hu-H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atom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2030</c:v>
                </c:pt>
                <c:pt idx="2">
                  <c:v>2030</c:v>
                </c:pt>
                <c:pt idx="3">
                  <c:v>2030</c:v>
                </c:pt>
              </c:numCache>
            </c:numRef>
          </c:cat>
          <c:val>
            <c:numRef>
              <c:f>Munka1!$B$2:$B$5</c:f>
              <c:numCache>
                <c:formatCode>0%</c:formatCode>
                <c:ptCount val="4"/>
                <c:pt idx="0">
                  <c:v>0.76000000000000079</c:v>
                </c:pt>
                <c:pt idx="1">
                  <c:v>0.69000000000000061</c:v>
                </c:pt>
                <c:pt idx="2">
                  <c:v>0.5</c:v>
                </c:pt>
                <c:pt idx="3">
                  <c:v>0.2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megújuló</c:v>
                </c:pt>
              </c:strCache>
            </c:strRef>
          </c:tx>
          <c:spPr>
            <a:solidFill>
              <a:srgbClr val="00B000"/>
            </a:solidFill>
            <a:ln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2030</c:v>
                </c:pt>
                <c:pt idx="2">
                  <c:v>2030</c:v>
                </c:pt>
                <c:pt idx="3">
                  <c:v>2030</c:v>
                </c:pt>
              </c:numCache>
            </c:numRef>
          </c:cat>
          <c:val>
            <c:numRef>
              <c:f>Munka1!$C$2:$C$5</c:f>
              <c:numCache>
                <c:formatCode>0%</c:formatCode>
                <c:ptCount val="4"/>
                <c:pt idx="0">
                  <c:v>0.17</c:v>
                </c:pt>
                <c:pt idx="1">
                  <c:v>0.24000000000000016</c:v>
                </c:pt>
                <c:pt idx="2">
                  <c:v>0.34</c:v>
                </c:pt>
                <c:pt idx="3">
                  <c:v>0.4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fosszilis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FFFFFF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Munka1!$A$2:$A$5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2030</c:v>
                </c:pt>
                <c:pt idx="2">
                  <c:v>2030</c:v>
                </c:pt>
                <c:pt idx="3">
                  <c:v>2030</c:v>
                </c:pt>
              </c:numCache>
            </c:numRef>
          </c:cat>
          <c:val>
            <c:numRef>
              <c:f>Munka1!$D$2:$D$5</c:f>
              <c:numCache>
                <c:formatCode>0%</c:formatCode>
                <c:ptCount val="4"/>
                <c:pt idx="0">
                  <c:v>7.0000000000000021E-2</c:v>
                </c:pt>
                <c:pt idx="1">
                  <c:v>7.0000000000000021E-2</c:v>
                </c:pt>
                <c:pt idx="2">
                  <c:v>0.16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8734464"/>
        <c:axId val="98736000"/>
      </c:barChart>
      <c:catAx>
        <c:axId val="98734464"/>
        <c:scaling>
          <c:orientation val="minMax"/>
        </c:scaling>
        <c:delete val="0"/>
        <c:axPos val="b"/>
        <c:majorGridlines>
          <c:spPr>
            <a:ln w="3175"/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98736000"/>
        <c:crosses val="autoZero"/>
        <c:auto val="1"/>
        <c:lblAlgn val="ctr"/>
        <c:lblOffset val="100"/>
        <c:noMultiLvlLbl val="0"/>
      </c:catAx>
      <c:valAx>
        <c:axId val="987360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hu-HU"/>
          </a:p>
        </c:txPr>
        <c:crossAx val="98734464"/>
        <c:crosses val="autoZero"/>
        <c:crossBetween val="between"/>
      </c:valAx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c:spPr>
    </c:plotArea>
    <c:legend>
      <c:legendPos val="r"/>
      <c:overlay val="0"/>
      <c:txPr>
        <a:bodyPr/>
        <a:lstStyle/>
        <a:p>
          <a:pPr>
            <a:defRPr b="1">
              <a:latin typeface="Arial" pitchFamily="34" charset="0"/>
              <a:cs typeface="Arial" pitchFamily="34" charset="0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5875" y="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22837" cy="3690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76775"/>
            <a:ext cx="5405437" cy="443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1963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5875" y="9351963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56" tIns="45378" rIns="90756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98904F8-1480-4FCC-9DD8-9A97B465CF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5486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334F90E-0BFF-4009-8E6A-B86240E79F11}" type="slidenum">
              <a:rPr lang="hu-HU" smtClean="0"/>
              <a:pPr eaLnBrk="1" hangingPunct="1"/>
              <a:t>1</a:t>
            </a:fld>
            <a:endParaRPr lang="hu-H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39775"/>
            <a:ext cx="4921250" cy="369093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Pöyry transparent logo flattened with the background image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7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8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9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11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17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18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19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21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27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28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29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31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35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36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37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38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39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40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41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42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43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88169A-AF05-4754-903E-6B9B62517ADD}" type="slidenum">
              <a:rPr lang="hu-HU" smtClean="0"/>
              <a:pPr eaLnBrk="1" hangingPunct="1"/>
              <a:t>44</a:t>
            </a:fld>
            <a:endParaRPr lang="hu-HU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78363"/>
            <a:ext cx="5405437" cy="44291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D8B099-6408-44BF-8C8B-01C79F3F747A}" type="slidenum">
              <a:rPr lang="hu-HU" smtClean="0"/>
              <a:pPr/>
              <a:t>45</a:t>
            </a:fld>
            <a:endParaRPr lang="hu-HU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38188"/>
            <a:ext cx="4922837" cy="3692525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166" y="4677995"/>
            <a:ext cx="5404481" cy="442921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3-column text and 2-column image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79388" y="179388"/>
            <a:ext cx="8780462" cy="0"/>
          </a:xfrm>
          <a:prstGeom prst="line">
            <a:avLst/>
          </a:prstGeom>
          <a:noFill/>
          <a:ln w="19050">
            <a:solidFill>
              <a:srgbClr val="FF850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 sz="3000">
                <a:solidFill>
                  <a:srgbClr val="FF850E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6463" y="4965700"/>
            <a:ext cx="6586537" cy="1133475"/>
          </a:xfrm>
        </p:spPr>
        <p:txBody>
          <a:bodyPr/>
          <a:lstStyle>
            <a:lvl1pPr marL="0" indent="0">
              <a:spcBef>
                <a:spcPct val="0"/>
              </a:spcBef>
              <a:buFont typeface="Symbol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EVENT / PRESENTATION TITLE BOLD</a:t>
            </a:r>
            <a:br>
              <a:rPr lang="en-GB" noProof="0" smtClean="0"/>
            </a:br>
            <a:r>
              <a:rPr lang="en-GB" noProof="0" smtClean="0"/>
              <a:t>Month day, Year</a:t>
            </a:r>
            <a:br>
              <a:rPr lang="en-GB" noProof="0" smtClean="0"/>
            </a:br>
            <a:r>
              <a:rPr lang="en-GB" noProof="0" smtClean="0"/>
              <a:t>Name of presenter, Pöyry</a:t>
            </a:r>
          </a:p>
        </p:txBody>
      </p:sp>
    </p:spTree>
    <p:extLst>
      <p:ext uri="{BB962C8B-B14F-4D97-AF65-F5344CB8AC3E}">
        <p14:creationId xmlns:p14="http://schemas.microsoft.com/office/powerpoint/2010/main" val="1889584804"/>
      </p:ext>
    </p:extLst>
  </p:cSld>
  <p:clrMapOvr>
    <a:masterClrMapping/>
  </p:clrMapOvr>
  <p:transition spd="slow" advClick="0" advTm="60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28421"/>
      </p:ext>
    </p:extLst>
  </p:cSld>
  <p:clrMapOvr>
    <a:masterClrMapping/>
  </p:clrMapOvr>
  <p:transition spd="slow" advClick="0" advTm="60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40099"/>
      </p:ext>
    </p:extLst>
  </p:cSld>
  <p:clrMapOvr>
    <a:masterClrMapping/>
  </p:clrMapOvr>
  <p:transition spd="slow" advClick="0" advTm="60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11188" y="1619250"/>
            <a:ext cx="3989387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52975" y="1619250"/>
            <a:ext cx="3990975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654470"/>
      </p:ext>
    </p:extLst>
  </p:cSld>
  <p:clrMapOvr>
    <a:masterClrMapping/>
  </p:clrMapOvr>
  <p:transition spd="slow" advClick="0" advTm="60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97333"/>
      </p:ext>
    </p:extLst>
  </p:cSld>
  <p:clrMapOvr>
    <a:masterClrMapping/>
  </p:clrMapOvr>
  <p:transition spd="slow" advClick="0" advTm="60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835608"/>
      </p:ext>
    </p:extLst>
  </p:cSld>
  <p:clrMapOvr>
    <a:masterClrMapping/>
  </p:clrMapOvr>
  <p:transition spd="slow" advClick="0" advTm="60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786843"/>
      </p:ext>
    </p:extLst>
  </p:cSld>
  <p:clrMapOvr>
    <a:masterClrMapping/>
  </p:clrMapOvr>
  <p:transition spd="slow" advClick="0" advTm="60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57557"/>
      </p:ext>
    </p:extLst>
  </p:cSld>
  <p:clrMapOvr>
    <a:masterClrMapping/>
  </p:clrMapOvr>
  <p:transition spd="slow" advClick="0" advTm="60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213269"/>
      </p:ext>
    </p:extLst>
  </p:cSld>
  <p:clrMapOvr>
    <a:masterClrMapping/>
  </p:clrMapOvr>
  <p:transition spd="slow" advClick="0" advTm="60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12797"/>
      </p:ext>
    </p:extLst>
  </p:cSld>
  <p:clrMapOvr>
    <a:masterClrMapping/>
  </p:clrMapOvr>
  <p:transition spd="slow" advClick="0" advTm="60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11950" y="466725"/>
            <a:ext cx="2032000" cy="561498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11188" y="466725"/>
            <a:ext cx="5948362" cy="561498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079870"/>
      </p:ext>
    </p:extLst>
  </p:cSld>
  <p:clrMapOvr>
    <a:masterClrMapping/>
  </p:clrMapOvr>
  <p:transition spd="slow" advClick="0" advTm="60000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188" y="466725"/>
            <a:ext cx="8132762" cy="1079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11188" y="1619250"/>
            <a:ext cx="3989387" cy="44624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52975" y="1619250"/>
            <a:ext cx="3990975" cy="44624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22569"/>
      </p:ext>
    </p:extLst>
  </p:cSld>
  <p:clrMapOvr>
    <a:masterClrMapping/>
  </p:clrMapOvr>
  <p:transition spd="slow" advClick="0" advTm="60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öyry_logo_30_mm_rg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381750"/>
            <a:ext cx="129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466725"/>
            <a:ext cx="81327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19250"/>
            <a:ext cx="8132762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750050"/>
            <a:ext cx="719138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6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Line 8"/>
          <p:cNvSpPr>
            <a:spLocks noChangeShapeType="1"/>
          </p:cNvSpPr>
          <p:nvPr/>
        </p:nvSpPr>
        <p:spPr bwMode="auto">
          <a:xfrm>
            <a:off x="179388" y="6315075"/>
            <a:ext cx="8780462" cy="0"/>
          </a:xfrm>
          <a:prstGeom prst="line">
            <a:avLst/>
          </a:prstGeom>
          <a:noFill/>
          <a:ln w="317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hu-HU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179388" y="179388"/>
            <a:ext cx="8780462" cy="0"/>
          </a:xfrm>
          <a:prstGeom prst="line">
            <a:avLst/>
          </a:prstGeom>
          <a:noFill/>
          <a:ln w="19050">
            <a:solidFill>
              <a:srgbClr val="FF850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1032" name="Picture 10" descr="etv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0" y="6400800"/>
            <a:ext cx="647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1"/>
          <p:cNvSpPr>
            <a:spLocks noChangeArrowheads="1"/>
          </p:cNvSpPr>
          <p:nvPr userDrawn="1"/>
        </p:nvSpPr>
        <p:spPr bwMode="auto">
          <a:xfrm>
            <a:off x="4252913" y="6597650"/>
            <a:ext cx="719137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/>
            <a:r>
              <a:rPr lang="hu-HU" sz="600"/>
              <a:t>Dátum</a:t>
            </a:r>
            <a:endParaRPr lang="en-GB" sz="600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213" y="6453188"/>
            <a:ext cx="2159000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600"/>
            </a:lvl1pPr>
          </a:lstStyle>
          <a:p>
            <a:pPr>
              <a:defRPr/>
            </a:pPr>
            <a:r>
              <a:rPr lang="hu-HU"/>
              <a:t>Témakörök</a:t>
            </a:r>
            <a:endParaRPr lang="en-GB"/>
          </a:p>
        </p:txBody>
      </p:sp>
      <p:sp>
        <p:nvSpPr>
          <p:cNvPr id="1035" name="Rectangle 13"/>
          <p:cNvSpPr>
            <a:spLocks noChangeArrowheads="1"/>
          </p:cNvSpPr>
          <p:nvPr userDrawn="1"/>
        </p:nvSpPr>
        <p:spPr bwMode="auto">
          <a:xfrm>
            <a:off x="5111750" y="6470650"/>
            <a:ext cx="179388" cy="7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fld id="{8952BAB0-89B0-48E8-8205-E33E445055BB}" type="slidenum">
              <a:rPr lang="en-GB" sz="600"/>
              <a:pPr/>
              <a:t>‹#›</a:t>
            </a:fld>
            <a:endParaRPr lang="en-GB" sz="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transition spd="slow" advClick="0" advTm="60000">
    <p:wedge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rgbClr val="FF850E"/>
        </a:buClr>
        <a:buSzPct val="110000"/>
        <a:buFont typeface="Symbol" pitchFamily="18" charset="2"/>
        <a:buChar char="·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841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984250" indent="-1746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3pPr>
      <a:lvl4pPr marL="1339850" indent="-1762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170180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5pPr>
      <a:lvl6pPr marL="21590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6162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0734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53060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2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oleObject" Target="../embeddings/Microsoft_Excel_97-2003_Worksheet3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png"/><Relationship Id="rId4" Type="http://schemas.openxmlformats.org/officeDocument/2006/relationships/oleObject" Target="../embeddings/Microsoft_Excel_97-2003_Worksheet4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png"/><Relationship Id="rId4" Type="http://schemas.openxmlformats.org/officeDocument/2006/relationships/oleObject" Target="../embeddings/Microsoft_Excel_97-2003_Worksheet5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png"/><Relationship Id="rId4" Type="http://schemas.openxmlformats.org/officeDocument/2006/relationships/oleObject" Target="../embeddings/Microsoft_Excel_97-2003_Worksheet6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png"/><Relationship Id="rId4" Type="http://schemas.openxmlformats.org/officeDocument/2006/relationships/oleObject" Target="../embeddings/Microsoft_Excel_97-2003_Worksheet7.xls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png"/><Relationship Id="rId4" Type="http://schemas.openxmlformats.org/officeDocument/2006/relationships/oleObject" Target="../embeddings/Microsoft_Excel_97-2003_Worksheet8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Microsoft_Excel_97-2003_Worksheet10.xls"/><Relationship Id="rId5" Type="http://schemas.openxmlformats.org/officeDocument/2006/relationships/image" Target="../media/image14.png"/><Relationship Id="rId4" Type="http://schemas.openxmlformats.org/officeDocument/2006/relationships/oleObject" Target="../embeddings/Microsoft_Excel_97-2003_Worksheet9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Microsoft_Excel_97-2003_Worksheet12.xls"/><Relationship Id="rId5" Type="http://schemas.openxmlformats.org/officeDocument/2006/relationships/image" Target="../media/image16.png"/><Relationship Id="rId4" Type="http://schemas.openxmlformats.org/officeDocument/2006/relationships/oleObject" Target="../embeddings/Microsoft_Excel_97-2003_Worksheet11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8.png"/><Relationship Id="rId4" Type="http://schemas.openxmlformats.org/officeDocument/2006/relationships/oleObject" Target="../embeddings/Microsoft_Excel_97-2003_Worksheet13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9.png"/><Relationship Id="rId4" Type="http://schemas.openxmlformats.org/officeDocument/2006/relationships/oleObject" Target="../embeddings/Microsoft_Excel_97-2003_Worksheet14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.png"/><Relationship Id="rId4" Type="http://schemas.openxmlformats.org/officeDocument/2006/relationships/oleObject" Target="../embeddings/Microsoft_Excel_97-2003_Worksheet15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1.png"/><Relationship Id="rId4" Type="http://schemas.openxmlformats.org/officeDocument/2006/relationships/oleObject" Target="../embeddings/Microsoft_Excel_97-2003_Worksheet16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2.png"/><Relationship Id="rId4" Type="http://schemas.openxmlformats.org/officeDocument/2006/relationships/oleObject" Target="../embeddings/Microsoft_Excel_97-2003_Worksheet17.xls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3.png"/><Relationship Id="rId4" Type="http://schemas.openxmlformats.org/officeDocument/2006/relationships/oleObject" Target="../embeddings/Microsoft_Excel_97-2003_Worksheet18.xls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4.png"/><Relationship Id="rId4" Type="http://schemas.openxmlformats.org/officeDocument/2006/relationships/oleObject" Target="../embeddings/Microsoft_Excel_97-2003_Worksheet19.xls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5.png"/><Relationship Id="rId4" Type="http://schemas.openxmlformats.org/officeDocument/2006/relationships/oleObject" Target="../embeddings/Microsoft_Excel_97-2003_Worksheet20.xls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6.png"/><Relationship Id="rId4" Type="http://schemas.openxmlformats.org/officeDocument/2006/relationships/oleObject" Target="../embeddings/Microsoft_Excel_97-2003_Worksheet21.xls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7.emf"/><Relationship Id="rId4" Type="http://schemas.openxmlformats.org/officeDocument/2006/relationships/oleObject" Target="../embeddings/Microsoft_Excel_97-2003_Worksheet22.xls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79388" y="179388"/>
            <a:ext cx="8780462" cy="6496050"/>
            <a:chOff x="113" y="113"/>
            <a:chExt cx="5531" cy="4092"/>
          </a:xfrm>
        </p:grpSpPr>
        <p:pic>
          <p:nvPicPr>
            <p:cNvPr id="4102" name="Picture 3" descr="Pöyry_startslide_120ppi_MR_hydroelec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13"/>
              <a:ext cx="5531" cy="4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3" name="Line 4"/>
            <p:cNvSpPr>
              <a:spLocks noChangeShapeType="1"/>
            </p:cNvSpPr>
            <p:nvPr/>
          </p:nvSpPr>
          <p:spPr bwMode="auto">
            <a:xfrm>
              <a:off x="113" y="113"/>
              <a:ext cx="5531" cy="0"/>
            </a:xfrm>
            <a:prstGeom prst="line">
              <a:avLst/>
            </a:prstGeom>
            <a:noFill/>
            <a:ln w="19050">
              <a:solidFill>
                <a:srgbClr val="FF850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09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95536" y="404664"/>
            <a:ext cx="8424936" cy="130609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hu-HU" sz="32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Energiaellátás, energiahatékonyság és klímavédelem Európában és Magyarországon</a:t>
            </a:r>
            <a:br>
              <a:rPr lang="hu-HU" sz="32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8" y="4509120"/>
            <a:ext cx="8568952" cy="1997770"/>
          </a:xfrm>
        </p:spPr>
        <p:txBody>
          <a:bodyPr/>
          <a:lstStyle/>
          <a:p>
            <a:pPr eaLnBrk="1" hangingPunct="1">
              <a:defRPr/>
            </a:pPr>
            <a:r>
              <a:rPr lang="hu-H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megújuló energiák térhódítása Európában</a:t>
            </a:r>
          </a:p>
          <a:p>
            <a:pPr eaLnBrk="1" hangingPunct="1">
              <a:defRPr/>
            </a:pPr>
            <a:endParaRPr lang="hu-HU" sz="1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hu-HU" sz="2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Stróbl Alajos</a:t>
            </a:r>
          </a:p>
          <a:p>
            <a:pPr eaLnBrk="1" hangingPunct="1">
              <a:defRPr/>
            </a:pPr>
            <a:endParaRPr lang="hu-HU" sz="12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hu-HU" sz="2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ELTE – Gólyavár – Rendezvényház</a:t>
            </a:r>
          </a:p>
          <a:p>
            <a:pPr eaLnBrk="1" hangingPunct="1">
              <a:defRPr/>
            </a:pPr>
            <a:r>
              <a:rPr lang="hu-HU" sz="2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Budapest, 2012. november 30. 11:00</a:t>
            </a:r>
            <a:endParaRPr lang="en-GB" sz="24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1" name="Picture 11" descr="etvlogo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844675"/>
            <a:ext cx="2006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179512" y="184448"/>
            <a:ext cx="39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solidFill>
                  <a:srgbClr val="FF3300"/>
                </a:solidFill>
                <a:latin typeface="Arial Black" pitchFamily="34" charset="0"/>
              </a:rPr>
              <a:t>3.</a:t>
            </a:r>
            <a:endParaRPr lang="hu-HU" sz="1600" b="1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9" name="Ellipszis 8"/>
          <p:cNvSpPr/>
          <p:nvPr/>
        </p:nvSpPr>
        <p:spPr bwMode="auto">
          <a:xfrm>
            <a:off x="8531878" y="6251264"/>
            <a:ext cx="360040" cy="36004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dirty="0" smtClean="0"/>
              <a:t>45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 advClick="0" advTm="30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1. A világ energetikai fejlődése 2010-ben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27992" y="5949280"/>
            <a:ext cx="617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Energiewirtschaftliche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Tagesfragen</a:t>
            </a:r>
            <a:r>
              <a:rPr lang="hu-HU" sz="1200" dirty="0">
                <a:latin typeface="Arial" charset="0"/>
              </a:rPr>
              <a:t>, 61. k. 8 sz.  2011. p. 25-26.</a:t>
            </a:r>
          </a:p>
        </p:txBody>
      </p:sp>
      <p:sp>
        <p:nvSpPr>
          <p:cNvPr id="6" name="Szövegdoboz 108"/>
          <p:cNvSpPr txBox="1">
            <a:spLocks noChangeArrowheads="1"/>
          </p:cNvSpPr>
          <p:nvPr/>
        </p:nvSpPr>
        <p:spPr bwMode="auto">
          <a:xfrm>
            <a:off x="179388" y="188640"/>
            <a:ext cx="8713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 dirty="0">
                <a:solidFill>
                  <a:srgbClr val="660066"/>
                </a:solidFill>
                <a:latin typeface="Arial" charset="0"/>
              </a:rPr>
              <a:t>Főbb energetikai változások egy év alatt, 2009-hez </a:t>
            </a:r>
            <a:r>
              <a:rPr lang="hu-HU" sz="2000" b="1" dirty="0" smtClean="0">
                <a:solidFill>
                  <a:srgbClr val="660066"/>
                </a:solidFill>
                <a:latin typeface="Arial" charset="0"/>
              </a:rPr>
              <a:t>képest</a:t>
            </a:r>
            <a:endParaRPr lang="hu-HU" sz="2000" b="1" dirty="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768475" y="737915"/>
            <a:ext cx="2016125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+5,6%</a:t>
            </a:r>
          </a:p>
        </p:txBody>
      </p:sp>
      <p:sp>
        <p:nvSpPr>
          <p:cNvPr id="8" name="Téglalap 7"/>
          <p:cNvSpPr/>
          <p:nvPr/>
        </p:nvSpPr>
        <p:spPr>
          <a:xfrm>
            <a:off x="1768475" y="1601515"/>
            <a:ext cx="1116013" cy="431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+3,1%</a:t>
            </a:r>
          </a:p>
        </p:txBody>
      </p:sp>
      <p:sp>
        <p:nvSpPr>
          <p:cNvPr id="9" name="Téglalap 8"/>
          <p:cNvSpPr/>
          <p:nvPr/>
        </p:nvSpPr>
        <p:spPr>
          <a:xfrm>
            <a:off x="1768475" y="2538140"/>
            <a:ext cx="2628900" cy="4318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+7,3%</a:t>
            </a:r>
          </a:p>
        </p:txBody>
      </p:sp>
      <p:sp>
        <p:nvSpPr>
          <p:cNvPr id="10" name="Téglalap 9"/>
          <p:cNvSpPr/>
          <p:nvPr/>
        </p:nvSpPr>
        <p:spPr>
          <a:xfrm>
            <a:off x="1768475" y="3446190"/>
            <a:ext cx="2736850" cy="43180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+7,6%</a:t>
            </a:r>
          </a:p>
        </p:txBody>
      </p:sp>
      <p:sp>
        <p:nvSpPr>
          <p:cNvPr id="11" name="Téglalap 10"/>
          <p:cNvSpPr/>
          <p:nvPr/>
        </p:nvSpPr>
        <p:spPr>
          <a:xfrm>
            <a:off x="1768475" y="4338365"/>
            <a:ext cx="4968875" cy="431800"/>
          </a:xfrm>
          <a:prstGeom prst="rect">
            <a:avLst/>
          </a:prstGeom>
          <a:solidFill>
            <a:srgbClr val="7030A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+13,8%</a:t>
            </a:r>
          </a:p>
        </p:txBody>
      </p:sp>
      <p:sp>
        <p:nvSpPr>
          <p:cNvPr id="12" name="Téglalap 11"/>
          <p:cNvSpPr/>
          <p:nvPr/>
        </p:nvSpPr>
        <p:spPr>
          <a:xfrm>
            <a:off x="1768475" y="5201965"/>
            <a:ext cx="5580063" cy="431800"/>
          </a:xfrm>
          <a:prstGeom prst="rect">
            <a:avLst/>
          </a:prstGeom>
          <a:solidFill>
            <a:srgbClr val="008E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+15,5%</a:t>
            </a:r>
          </a:p>
        </p:txBody>
      </p:sp>
      <p:cxnSp>
        <p:nvCxnSpPr>
          <p:cNvPr id="13" name="Egyenes összekötő 12"/>
          <p:cNvCxnSpPr/>
          <p:nvPr/>
        </p:nvCxnSpPr>
        <p:spPr>
          <a:xfrm rot="5400000">
            <a:off x="-756444" y="3213622"/>
            <a:ext cx="50403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doboz 18"/>
          <p:cNvSpPr txBox="1">
            <a:spLocks noChangeArrowheads="1"/>
          </p:cNvSpPr>
          <p:nvPr/>
        </p:nvSpPr>
        <p:spPr bwMode="auto">
          <a:xfrm>
            <a:off x="-41275" y="737915"/>
            <a:ext cx="179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l-GR" sz="2000" b="1">
                <a:latin typeface="Arial" charset="0"/>
              </a:rPr>
              <a:t>Σ</a:t>
            </a:r>
            <a:r>
              <a:rPr lang="hu-HU" sz="2000" b="1">
                <a:latin typeface="Arial" charset="0"/>
              </a:rPr>
              <a:t> kereslet</a:t>
            </a:r>
          </a:p>
        </p:txBody>
      </p:sp>
      <p:sp>
        <p:nvSpPr>
          <p:cNvPr id="15" name="Szövegdoboz 19"/>
          <p:cNvSpPr txBox="1">
            <a:spLocks noChangeArrowheads="1"/>
          </p:cNvSpPr>
          <p:nvPr/>
        </p:nvSpPr>
        <p:spPr bwMode="auto">
          <a:xfrm>
            <a:off x="-34925" y="1604690"/>
            <a:ext cx="1800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2000" b="1">
                <a:latin typeface="Arial" charset="0"/>
              </a:rPr>
              <a:t>olaj</a:t>
            </a:r>
          </a:p>
        </p:txBody>
      </p:sp>
      <p:sp>
        <p:nvSpPr>
          <p:cNvPr id="16" name="Szövegdoboz 20"/>
          <p:cNvSpPr txBox="1">
            <a:spLocks noChangeArrowheads="1"/>
          </p:cNvSpPr>
          <p:nvPr/>
        </p:nvSpPr>
        <p:spPr bwMode="auto">
          <a:xfrm>
            <a:off x="-20638" y="2527028"/>
            <a:ext cx="180022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2000" b="1">
                <a:latin typeface="Arial" charset="0"/>
              </a:rPr>
              <a:t>földgáz</a:t>
            </a:r>
          </a:p>
        </p:txBody>
      </p:sp>
      <p:sp>
        <p:nvSpPr>
          <p:cNvPr id="17" name="Szövegdoboz 21"/>
          <p:cNvSpPr txBox="1">
            <a:spLocks noChangeArrowheads="1"/>
          </p:cNvSpPr>
          <p:nvPr/>
        </p:nvSpPr>
        <p:spPr bwMode="auto">
          <a:xfrm>
            <a:off x="-34925" y="3462065"/>
            <a:ext cx="1800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2000" b="1">
                <a:latin typeface="Arial" charset="0"/>
              </a:rPr>
              <a:t>szén</a:t>
            </a:r>
          </a:p>
        </p:txBody>
      </p:sp>
      <p:sp>
        <p:nvSpPr>
          <p:cNvPr id="18" name="Szövegdoboz 22"/>
          <p:cNvSpPr txBox="1">
            <a:spLocks noChangeArrowheads="1"/>
          </p:cNvSpPr>
          <p:nvPr/>
        </p:nvSpPr>
        <p:spPr bwMode="auto">
          <a:xfrm>
            <a:off x="-57150" y="4355828"/>
            <a:ext cx="1800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pPr algn="r"/>
            <a:r>
              <a:rPr lang="hu-HU" sz="2000" b="1">
                <a:latin typeface="Arial" charset="0"/>
              </a:rPr>
              <a:t>bio-üzemanyag</a:t>
            </a:r>
          </a:p>
        </p:txBody>
      </p:sp>
      <p:sp>
        <p:nvSpPr>
          <p:cNvPr id="19" name="Szövegdoboz 23"/>
          <p:cNvSpPr txBox="1">
            <a:spLocks noChangeArrowheads="1"/>
          </p:cNvSpPr>
          <p:nvPr/>
        </p:nvSpPr>
        <p:spPr bwMode="auto">
          <a:xfrm>
            <a:off x="-49213" y="5057503"/>
            <a:ext cx="1800226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pPr algn="r"/>
            <a:r>
              <a:rPr lang="hu-HU" sz="2000" b="1">
                <a:latin typeface="Arial" charset="0"/>
              </a:rPr>
              <a:t>villany megújulókból</a:t>
            </a:r>
          </a:p>
        </p:txBody>
      </p:sp>
      <p:sp>
        <p:nvSpPr>
          <p:cNvPr id="20" name="Szövegdoboz 24"/>
          <p:cNvSpPr txBox="1">
            <a:spLocks noChangeArrowheads="1"/>
          </p:cNvSpPr>
          <p:nvPr/>
        </p:nvSpPr>
        <p:spPr bwMode="auto">
          <a:xfrm>
            <a:off x="3894138" y="593453"/>
            <a:ext cx="51847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r>
              <a:rPr lang="hu-HU" sz="1600">
                <a:latin typeface="Arial" charset="0"/>
              </a:rPr>
              <a:t>A legnagyobb növekedés 1973 óta; túllépte ez eddigi csúcsot (2008);  gyorsabban nőtt, mint a gazdaság; Kína 11,2%-ot ért el, és többet fogyasztott, mint az USA.</a:t>
            </a:r>
          </a:p>
        </p:txBody>
      </p:sp>
      <p:sp>
        <p:nvSpPr>
          <p:cNvPr id="21" name="Szövegdoboz 25"/>
          <p:cNvSpPr txBox="1">
            <a:spLocks noChangeArrowheads="1"/>
          </p:cNvSpPr>
          <p:nvPr/>
        </p:nvSpPr>
        <p:spPr bwMode="auto">
          <a:xfrm>
            <a:off x="3779838" y="1587228"/>
            <a:ext cx="53578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>
                <a:latin typeface="Arial" charset="0"/>
              </a:rPr>
              <a:t>A 33,6%-os részarányával a világ legfontosabb energia-hordozója maradt; a növekedés 2,7 millió hordó/nap volt.</a:t>
            </a:r>
          </a:p>
        </p:txBody>
      </p:sp>
      <p:sp>
        <p:nvSpPr>
          <p:cNvPr id="22" name="Szövegdoboz 26"/>
          <p:cNvSpPr txBox="1">
            <a:spLocks noChangeArrowheads="1"/>
          </p:cNvSpPr>
          <p:nvPr/>
        </p:nvSpPr>
        <p:spPr bwMode="auto">
          <a:xfrm>
            <a:off x="4470400" y="2360340"/>
            <a:ext cx="4630738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r>
              <a:rPr lang="hu-HU" sz="1600">
                <a:latin typeface="Arial" charset="0"/>
              </a:rPr>
              <a:t>A legnagyobb eddigi évi növekedés a világon;  a nem OECD-országok 51%-ot adtak; az LNG termelés egy év alatt 22,6%-kal nőtt (55 Mrd m</a:t>
            </a:r>
            <a:r>
              <a:rPr lang="hu-HU" sz="1600" baseline="30000">
                <a:latin typeface="Arial" charset="0"/>
              </a:rPr>
              <a:t>3</a:t>
            </a:r>
            <a:r>
              <a:rPr lang="hu-HU" sz="1600">
                <a:latin typeface="Arial" charset="0"/>
              </a:rPr>
              <a:t>).</a:t>
            </a:r>
          </a:p>
        </p:txBody>
      </p:sp>
      <p:sp>
        <p:nvSpPr>
          <p:cNvPr id="23" name="Szövegdoboz 27"/>
          <p:cNvSpPr txBox="1">
            <a:spLocks noChangeArrowheads="1"/>
          </p:cNvSpPr>
          <p:nvPr/>
        </p:nvSpPr>
        <p:spPr bwMode="auto">
          <a:xfrm>
            <a:off x="4586288" y="3266803"/>
            <a:ext cx="453707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r>
              <a:rPr lang="hu-HU" sz="1600">
                <a:latin typeface="Arial" charset="0"/>
              </a:rPr>
              <a:t>A leggyorsabban növekvő fosszilis energia-hordozó; a súlypont a nem OECD országokra tolódott: Kína +10,1%, India +10,8%.</a:t>
            </a:r>
          </a:p>
        </p:txBody>
      </p:sp>
      <p:sp>
        <p:nvSpPr>
          <p:cNvPr id="24" name="Szövegdoboz 28"/>
          <p:cNvSpPr txBox="1">
            <a:spLocks noChangeArrowheads="1"/>
          </p:cNvSpPr>
          <p:nvPr/>
        </p:nvSpPr>
        <p:spPr bwMode="auto">
          <a:xfrm>
            <a:off x="6848475" y="4276453"/>
            <a:ext cx="22669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r>
              <a:rPr lang="hu-HU" sz="1600">
                <a:latin typeface="Arial" charset="0"/>
              </a:rPr>
              <a:t>+ 240 000 hordó/nap; főleg Brazília és USA.</a:t>
            </a:r>
          </a:p>
        </p:txBody>
      </p:sp>
      <p:sp>
        <p:nvSpPr>
          <p:cNvPr id="25" name="Szövegdoboz 29"/>
          <p:cNvSpPr txBox="1">
            <a:spLocks noChangeArrowheads="1"/>
          </p:cNvSpPr>
          <p:nvPr/>
        </p:nvSpPr>
        <p:spPr bwMode="auto">
          <a:xfrm>
            <a:off x="7380288" y="5144815"/>
            <a:ext cx="176371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r>
              <a:rPr lang="hu-HU" sz="1600">
                <a:latin typeface="Arial" charset="0"/>
              </a:rPr>
              <a:t>Részesedés az összesből 1,8%.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90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2. Az EU primerenergia-felhasználása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33" name="Diagram 32"/>
          <p:cNvGraphicFramePr/>
          <p:nvPr/>
        </p:nvGraphicFramePr>
        <p:xfrm>
          <a:off x="0" y="260648"/>
          <a:ext cx="914400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-4763" y="6080611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IEA: World </a:t>
            </a:r>
            <a:r>
              <a:rPr lang="hu-HU" sz="1200" b="0" dirty="0" err="1">
                <a:latin typeface="Arial" charset="0"/>
              </a:rPr>
              <a:t>Energy</a:t>
            </a:r>
            <a:r>
              <a:rPr lang="hu-HU" sz="1200" b="0" dirty="0">
                <a:latin typeface="Arial" charset="0"/>
              </a:rPr>
              <a:t> Outlook 2011, </a:t>
            </a:r>
            <a:r>
              <a:rPr lang="hu-HU" sz="1200" b="0" dirty="0" smtClean="0">
                <a:latin typeface="Arial" charset="0"/>
              </a:rPr>
              <a:t>p.564</a:t>
            </a:r>
            <a:endParaRPr lang="hu-HU" sz="1200" b="0" dirty="0">
              <a:latin typeface="Arial" charset="0"/>
            </a:endParaRPr>
          </a:p>
        </p:txBody>
      </p:sp>
      <p:sp>
        <p:nvSpPr>
          <p:cNvPr id="35" name="Szövegdoboz 13"/>
          <p:cNvSpPr txBox="1">
            <a:spLocks noChangeArrowheads="1"/>
          </p:cNvSpPr>
          <p:nvPr/>
        </p:nvSpPr>
        <p:spPr bwMode="auto">
          <a:xfrm>
            <a:off x="1937020" y="335626"/>
            <a:ext cx="5976938" cy="461665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 b="1" i="1" dirty="0" smtClean="0">
                <a:solidFill>
                  <a:srgbClr val="660066"/>
                </a:solidFill>
              </a:rPr>
              <a:t>Az ún. új politikai forgatókönyv szerint</a:t>
            </a:r>
            <a:endParaRPr lang="hu-HU" sz="2400" b="1" i="1" dirty="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36" name="Szövegdoboz 35"/>
          <p:cNvSpPr txBox="1"/>
          <p:nvPr/>
        </p:nvSpPr>
        <p:spPr>
          <a:xfrm>
            <a:off x="899592" y="260648"/>
            <a:ext cx="792088" cy="369332"/>
          </a:xfrm>
          <a:prstGeom prst="rect">
            <a:avLst/>
          </a:prstGeom>
          <a:solidFill>
            <a:srgbClr val="FFFFA3"/>
          </a:solidFill>
        </p:spPr>
        <p:txBody>
          <a:bodyPr wrap="square" rtlCol="0">
            <a:spAutoFit/>
          </a:bodyPr>
          <a:lstStyle/>
          <a:p>
            <a:r>
              <a:rPr lang="hu-HU" b="1" dirty="0" err="1" smtClean="0"/>
              <a:t>Mtoe</a:t>
            </a:r>
            <a:endParaRPr lang="hu-HU" b="1" dirty="0"/>
          </a:p>
        </p:txBody>
      </p:sp>
    </p:spTree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3. Erőművek megújuló forrásokra 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188640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496" y="6021288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Brennstoff-W</a:t>
            </a:r>
            <a:r>
              <a:rPr lang="en-US" sz="1200" dirty="0">
                <a:latin typeface="Arial" charset="0"/>
              </a:rPr>
              <a:t>ä</a:t>
            </a:r>
            <a:r>
              <a:rPr lang="hu-HU" sz="1200" dirty="0" err="1">
                <a:latin typeface="Arial" charset="0"/>
              </a:rPr>
              <a:t>rme-Kraft</a:t>
            </a:r>
            <a:r>
              <a:rPr lang="hu-HU" sz="1200" dirty="0">
                <a:latin typeface="Arial" charset="0"/>
              </a:rPr>
              <a:t>, 63. k. 6. sz. 2011. p. 7-18. </a:t>
            </a:r>
          </a:p>
        </p:txBody>
      </p:sp>
      <p:graphicFrame>
        <p:nvGraphicFramePr>
          <p:cNvPr id="6" name="Diagram 6"/>
          <p:cNvGraphicFramePr>
            <a:graphicFrameLocks/>
          </p:cNvGraphicFramePr>
          <p:nvPr/>
        </p:nvGraphicFramePr>
        <p:xfrm>
          <a:off x="122238" y="188913"/>
          <a:ext cx="8553450" cy="573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Worksheet" r:id="rId4" imgW="8797290" imgH="5657578" progId="Excel.Sheet.8">
                  <p:embed/>
                </p:oleObj>
              </mc:Choice>
              <mc:Fallback>
                <p:oleObj name="Worksheet" r:id="rId4" imgW="8797290" imgH="5657578" progId="Excel.Sheet.8">
                  <p:embed/>
                  <p:pic>
                    <p:nvPicPr>
                      <p:cNvPr id="0" name="Diagram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188913"/>
                        <a:ext cx="8553450" cy="573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Egyenes összekötő nyíllal 6"/>
          <p:cNvCxnSpPr/>
          <p:nvPr/>
        </p:nvCxnSpPr>
        <p:spPr>
          <a:xfrm>
            <a:off x="4716096" y="5904151"/>
            <a:ext cx="720000" cy="158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zövegdoboz 9"/>
          <p:cNvSpPr txBox="1">
            <a:spLocks noChangeArrowheads="1"/>
          </p:cNvSpPr>
          <p:nvPr/>
        </p:nvSpPr>
        <p:spPr bwMode="auto">
          <a:xfrm>
            <a:off x="5436616" y="5724996"/>
            <a:ext cx="36718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 dirty="0">
                <a:latin typeface="Arial" charset="0"/>
              </a:rPr>
              <a:t>villamos teljesítőképesség, GW</a:t>
            </a:r>
          </a:p>
        </p:txBody>
      </p:sp>
    </p:spTree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4. Villamos energia megújulókból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8674" name="Diagram 7"/>
          <p:cNvGraphicFramePr>
            <a:graphicFrameLocks/>
          </p:cNvGraphicFramePr>
          <p:nvPr/>
        </p:nvGraphicFramePr>
        <p:xfrm>
          <a:off x="107504" y="0"/>
          <a:ext cx="9064625" cy="602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Worksheet" r:id="rId4" imgW="9067854" imgH="5933950" progId="Excel.Sheet.8">
                  <p:embed/>
                </p:oleObj>
              </mc:Choice>
              <mc:Fallback>
                <p:oleObj name="Worksheet" r:id="rId4" imgW="9067854" imgH="5933950" progId="Excel.Sheet.8">
                  <p:embed/>
                  <p:pic>
                    <p:nvPicPr>
                      <p:cNvPr id="0" name="Diagram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0"/>
                        <a:ext cx="9064625" cy="602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Egyenes összekötő nyíllal 4"/>
          <p:cNvCxnSpPr/>
          <p:nvPr/>
        </p:nvCxnSpPr>
        <p:spPr>
          <a:xfrm>
            <a:off x="4932160" y="5989888"/>
            <a:ext cx="1080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zövegdoboz 9"/>
          <p:cNvSpPr txBox="1">
            <a:spLocks noChangeArrowheads="1"/>
          </p:cNvSpPr>
          <p:nvPr/>
        </p:nvSpPr>
        <p:spPr bwMode="auto">
          <a:xfrm>
            <a:off x="6012680" y="5805264"/>
            <a:ext cx="3023816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800" b="1">
                <a:latin typeface="Arial" charset="0"/>
              </a:rPr>
              <a:t>villamos energia, TWh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96" y="6021288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Brennstoff-W</a:t>
            </a:r>
            <a:r>
              <a:rPr lang="en-US" sz="1200" dirty="0">
                <a:latin typeface="Arial" charset="0"/>
              </a:rPr>
              <a:t>ä</a:t>
            </a:r>
            <a:r>
              <a:rPr lang="hu-HU" sz="1200" dirty="0" err="1">
                <a:latin typeface="Arial" charset="0"/>
              </a:rPr>
              <a:t>rme-Kraft</a:t>
            </a:r>
            <a:r>
              <a:rPr lang="hu-HU" sz="1200" dirty="0">
                <a:latin typeface="Arial" charset="0"/>
              </a:rPr>
              <a:t>, 63. k. 6. sz. 2011. p. 7-18. 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5. Hő termelése megújulós forrásokból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9698" name="Diagram helye 6"/>
          <p:cNvGraphicFramePr>
            <a:graphicFrameLocks noGrp="1"/>
          </p:cNvGraphicFramePr>
          <p:nvPr/>
        </p:nvGraphicFramePr>
        <p:xfrm>
          <a:off x="35496" y="260647"/>
          <a:ext cx="9000000" cy="59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r:id="rId4" imgW="8718036" imgH="5834378" progId="Excel.Sheet.8">
                  <p:embed/>
                </p:oleObj>
              </mc:Choice>
              <mc:Fallback>
                <p:oleObj r:id="rId4" imgW="8718036" imgH="5834378" progId="Excel.Sheet.8">
                  <p:embed/>
                  <p:pic>
                    <p:nvPicPr>
                      <p:cNvPr id="0" name="Diagram helye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260647"/>
                        <a:ext cx="9000000" cy="597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6. </a:t>
            </a:r>
            <a:r>
              <a:rPr lang="hu-HU" sz="2000" b="1" dirty="0" err="1" smtClean="0">
                <a:solidFill>
                  <a:srgbClr val="000066"/>
                </a:solidFill>
              </a:rPr>
              <a:t>Bio-üzemanyagok</a:t>
            </a:r>
            <a:r>
              <a:rPr lang="hu-HU" sz="2000" b="1" dirty="0" smtClean="0">
                <a:solidFill>
                  <a:srgbClr val="000066"/>
                </a:solidFill>
              </a:rPr>
              <a:t> a világon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" name="Diagram 7"/>
          <p:cNvGraphicFramePr>
            <a:graphicFrameLocks/>
          </p:cNvGraphicFramePr>
          <p:nvPr/>
        </p:nvGraphicFramePr>
        <p:xfrm>
          <a:off x="107504" y="188640"/>
          <a:ext cx="8784000" cy="62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r:id="rId4" imgW="8498561" imgH="5974598" progId="Excel.Sheet.8">
                  <p:embed/>
                </p:oleObj>
              </mc:Choice>
              <mc:Fallback>
                <p:oleObj r:id="rId4" imgW="8498561" imgH="5974598" progId="Excel.Sheet.8">
                  <p:embed/>
                  <p:pic>
                    <p:nvPicPr>
                      <p:cNvPr id="0" name="Diagram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88640"/>
                        <a:ext cx="8784000" cy="622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zövegdoboz 10"/>
          <p:cNvSpPr txBox="1">
            <a:spLocks noChangeArrowheads="1"/>
          </p:cNvSpPr>
          <p:nvPr/>
        </p:nvSpPr>
        <p:spPr bwMode="auto">
          <a:xfrm>
            <a:off x="1259632" y="2627064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 dirty="0" err="1">
                <a:solidFill>
                  <a:srgbClr val="006400"/>
                </a:solidFill>
                <a:latin typeface="Arial" charset="0"/>
              </a:rPr>
              <a:t>bioetanol</a:t>
            </a:r>
            <a:endParaRPr lang="hu-HU" sz="1800" b="1" dirty="0">
              <a:solidFill>
                <a:srgbClr val="006400"/>
              </a:solidFill>
              <a:latin typeface="Arial" charset="0"/>
            </a:endParaRPr>
          </a:p>
        </p:txBody>
      </p:sp>
      <p:sp>
        <p:nvSpPr>
          <p:cNvPr id="6" name="Szövegdoboz 11"/>
          <p:cNvSpPr txBox="1">
            <a:spLocks noChangeArrowheads="1"/>
          </p:cNvSpPr>
          <p:nvPr/>
        </p:nvSpPr>
        <p:spPr bwMode="auto">
          <a:xfrm>
            <a:off x="2124290" y="4932908"/>
            <a:ext cx="972000" cy="368300"/>
          </a:xfrm>
          <a:prstGeom prst="rect">
            <a:avLst/>
          </a:prstGeom>
          <a:solidFill>
            <a:srgbClr val="CFFFB7"/>
          </a:solidFill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hu-HU" sz="1800" b="1" dirty="0">
                <a:solidFill>
                  <a:srgbClr val="006400"/>
                </a:solidFill>
                <a:latin typeface="Arial" charset="0"/>
              </a:rPr>
              <a:t>biodízel</a:t>
            </a:r>
          </a:p>
        </p:txBody>
      </p:sp>
      <p:sp>
        <p:nvSpPr>
          <p:cNvPr id="7" name="Szövegdoboz 12"/>
          <p:cNvSpPr txBox="1">
            <a:spLocks noChangeArrowheads="1"/>
          </p:cNvSpPr>
          <p:nvPr/>
        </p:nvSpPr>
        <p:spPr bwMode="auto">
          <a:xfrm>
            <a:off x="7092330" y="332656"/>
            <a:ext cx="1008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 dirty="0">
                <a:solidFill>
                  <a:srgbClr val="006400"/>
                </a:solidFill>
                <a:latin typeface="Arial" charset="0"/>
              </a:rPr>
              <a:t>76</a:t>
            </a:r>
          </a:p>
        </p:txBody>
      </p:sp>
      <p:sp>
        <p:nvSpPr>
          <p:cNvPr id="8" name="Szövegdoboz 13"/>
          <p:cNvSpPr txBox="1">
            <a:spLocks noChangeArrowheads="1"/>
          </p:cNvSpPr>
          <p:nvPr/>
        </p:nvSpPr>
        <p:spPr bwMode="auto">
          <a:xfrm>
            <a:off x="7962527" y="4211240"/>
            <a:ext cx="569913" cy="369888"/>
          </a:xfrm>
          <a:prstGeom prst="rect">
            <a:avLst/>
          </a:prstGeom>
          <a:solidFill>
            <a:srgbClr val="CFFFB7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 dirty="0">
                <a:solidFill>
                  <a:srgbClr val="006400"/>
                </a:solidFill>
                <a:latin typeface="Arial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7. A </a:t>
            </a:r>
            <a:r>
              <a:rPr lang="hu-HU" sz="2000" b="1" dirty="0" err="1" smtClean="0">
                <a:solidFill>
                  <a:srgbClr val="000066"/>
                </a:solidFill>
              </a:rPr>
              <a:t>bio-üzemanyag</a:t>
            </a:r>
            <a:r>
              <a:rPr lang="hu-HU" sz="2000" b="1" dirty="0" smtClean="0">
                <a:solidFill>
                  <a:srgbClr val="000066"/>
                </a:solidFill>
              </a:rPr>
              <a:t> előállítása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496" y="6021288"/>
            <a:ext cx="683676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/>
              <a:t>Forrás:</a:t>
            </a:r>
            <a:r>
              <a:rPr lang="hu-HU" sz="1200" dirty="0"/>
              <a:t> BP </a:t>
            </a:r>
            <a:r>
              <a:rPr lang="hu-HU" sz="1200" dirty="0" err="1"/>
              <a:t>Statistical</a:t>
            </a:r>
            <a:r>
              <a:rPr lang="hu-HU" sz="1200" dirty="0"/>
              <a:t> </a:t>
            </a:r>
            <a:r>
              <a:rPr lang="hu-HU" sz="1200" dirty="0" err="1"/>
              <a:t>Review</a:t>
            </a:r>
            <a:r>
              <a:rPr lang="hu-HU" sz="1200" dirty="0"/>
              <a:t>: </a:t>
            </a:r>
            <a:r>
              <a:rPr lang="hu-HU" sz="1200" dirty="0" err="1"/>
              <a:t>BP</a:t>
            </a:r>
            <a:r>
              <a:rPr lang="hu-HU" sz="1200" dirty="0"/>
              <a:t> </a:t>
            </a:r>
            <a:r>
              <a:rPr lang="hu-HU" sz="1200" dirty="0" err="1"/>
              <a:t>Energy</a:t>
            </a:r>
            <a:r>
              <a:rPr lang="hu-HU" sz="1200" dirty="0"/>
              <a:t> Outlook, 2011. január, p. 40.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8100" y="188640"/>
            <a:ext cx="158591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/>
              <a:t>Mb/d*</a:t>
            </a:r>
          </a:p>
        </p:txBody>
      </p:sp>
      <p:graphicFrame>
        <p:nvGraphicFramePr>
          <p:cNvPr id="12" name="Diagram 7"/>
          <p:cNvGraphicFramePr>
            <a:graphicFrameLocks/>
          </p:cNvGraphicFramePr>
          <p:nvPr/>
        </p:nvGraphicFramePr>
        <p:xfrm>
          <a:off x="50800" y="550590"/>
          <a:ext cx="9042400" cy="5443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zövegdoboz 6"/>
          <p:cNvSpPr txBox="1">
            <a:spLocks noChangeArrowheads="1"/>
          </p:cNvSpPr>
          <p:nvPr/>
        </p:nvSpPr>
        <p:spPr bwMode="auto">
          <a:xfrm>
            <a:off x="6920832" y="6033095"/>
            <a:ext cx="2115664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200" b="1" dirty="0"/>
              <a:t>*  millió hordó per nap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8. Megújulók a bruttó hazai energiafogyasztásból – 1. 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68"/>
          <p:cNvSpPr txBox="1">
            <a:spLocks noChangeArrowheads="1"/>
          </p:cNvSpPr>
          <p:nvPr/>
        </p:nvSpPr>
        <p:spPr bwMode="auto">
          <a:xfrm>
            <a:off x="179784" y="5877272"/>
            <a:ext cx="2448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 Eurostat – Newsrelease, 53/2011. április  11.</a:t>
            </a:r>
          </a:p>
        </p:txBody>
      </p:sp>
      <p:graphicFrame>
        <p:nvGraphicFramePr>
          <p:cNvPr id="6" name="Diagram 4"/>
          <p:cNvGraphicFramePr>
            <a:graphicFrameLocks/>
          </p:cNvGraphicFramePr>
          <p:nvPr/>
        </p:nvGraphicFramePr>
        <p:xfrm>
          <a:off x="41275" y="260350"/>
          <a:ext cx="9102725" cy="604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Worksheet" r:id="rId4" imgW="8401016" imgH="5663675" progId="Excel.Sheet.8">
                  <p:embed/>
                </p:oleObj>
              </mc:Choice>
              <mc:Fallback>
                <p:oleObj name="Worksheet" r:id="rId4" imgW="8401016" imgH="5663675" progId="Excel.Sheet.8">
                  <p:embed/>
                  <p:pic>
                    <p:nvPicPr>
                      <p:cNvPr id="0" name="Diagram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" y="260350"/>
                        <a:ext cx="9102725" cy="604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5580112" y="4725144"/>
            <a:ext cx="3038475" cy="460375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 dirty="0">
                <a:solidFill>
                  <a:srgbClr val="006C00"/>
                </a:solidFill>
                <a:latin typeface="Arial" charset="0"/>
              </a:rPr>
              <a:t>Nagy megújulósak</a:t>
            </a:r>
          </a:p>
        </p:txBody>
      </p:sp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1172705" y="4615957"/>
            <a:ext cx="1081087" cy="369332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b="1">
                <a:solidFill>
                  <a:srgbClr val="0000FF"/>
                </a:solidFill>
                <a:latin typeface="Arial" charset="0"/>
              </a:rPr>
              <a:t>EU-27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" name="Diagram 4"/>
          <p:cNvGraphicFramePr>
            <a:graphicFrameLocks/>
          </p:cNvGraphicFramePr>
          <p:nvPr/>
        </p:nvGraphicFramePr>
        <p:xfrm>
          <a:off x="35496" y="260648"/>
          <a:ext cx="9000000" cy="6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r:id="rId4" imgW="8401016" imgH="5663675" progId="Excel.Sheet.8">
                  <p:embed/>
                </p:oleObj>
              </mc:Choice>
              <mc:Fallback>
                <p:oleObj r:id="rId4" imgW="8401016" imgH="5663675" progId="Excel.Sheet.8">
                  <p:embed/>
                  <p:pic>
                    <p:nvPicPr>
                      <p:cNvPr id="0" name="Diagram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260648"/>
                        <a:ext cx="9000000" cy="6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zövegdoboz 6"/>
          <p:cNvSpPr txBox="1">
            <a:spLocks noChangeArrowheads="1"/>
          </p:cNvSpPr>
          <p:nvPr/>
        </p:nvSpPr>
        <p:spPr bwMode="auto">
          <a:xfrm>
            <a:off x="5652120" y="4695229"/>
            <a:ext cx="2822575" cy="461963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 dirty="0">
                <a:solidFill>
                  <a:srgbClr val="006C00"/>
                </a:solidFill>
                <a:latin typeface="Arial" charset="0"/>
              </a:rPr>
              <a:t>Kis megújulósak</a:t>
            </a:r>
          </a:p>
        </p:txBody>
      </p:sp>
      <p:sp>
        <p:nvSpPr>
          <p:cNvPr id="6" name="Szövegdoboz 8"/>
          <p:cNvSpPr txBox="1">
            <a:spLocks noChangeArrowheads="1"/>
          </p:cNvSpPr>
          <p:nvPr/>
        </p:nvSpPr>
        <p:spPr bwMode="auto">
          <a:xfrm>
            <a:off x="511516" y="1686294"/>
            <a:ext cx="1727200" cy="369332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b="1" dirty="0">
                <a:solidFill>
                  <a:srgbClr val="009A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9. Megújulók a bruttó hazai energiafogyasztásból – 2. 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8" name="Text Box 68"/>
          <p:cNvSpPr txBox="1">
            <a:spLocks noChangeArrowheads="1"/>
          </p:cNvSpPr>
          <p:nvPr/>
        </p:nvSpPr>
        <p:spPr bwMode="auto">
          <a:xfrm>
            <a:off x="179784" y="5877272"/>
            <a:ext cx="2448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 Eurostat – Newsrelease, 53/2011. április  11.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10. A megújuló energia támogatásának összege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" name="Diagram 5"/>
          <p:cNvGraphicFramePr>
            <a:graphicFrameLocks/>
          </p:cNvGraphicFramePr>
          <p:nvPr/>
        </p:nvGraphicFramePr>
        <p:xfrm>
          <a:off x="179388" y="337591"/>
          <a:ext cx="8713787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r:id="rId4" imgW="8718036" imgH="5328366" progId="Excel.Sheet.8">
                  <p:embed/>
                </p:oleObj>
              </mc:Choice>
              <mc:Fallback>
                <p:oleObj r:id="rId4" imgW="8718036" imgH="5328366" progId="Excel.Sheet.8">
                  <p:embed/>
                  <p:pic>
                    <p:nvPicPr>
                      <p:cNvPr id="0" name="Diagram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37591"/>
                        <a:ext cx="8713787" cy="532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al oldali kapcsos zárójel 4"/>
          <p:cNvSpPr/>
          <p:nvPr/>
        </p:nvSpPr>
        <p:spPr>
          <a:xfrm rot="16200000">
            <a:off x="3141662" y="3114129"/>
            <a:ext cx="396875" cy="5111750"/>
          </a:xfrm>
          <a:prstGeom prst="leftBrace">
            <a:avLst>
              <a:gd name="adj1" fmla="val 2273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6" name="Bal oldali kapcsos zárójel 5"/>
          <p:cNvSpPr/>
          <p:nvPr/>
        </p:nvSpPr>
        <p:spPr>
          <a:xfrm rot="16200000">
            <a:off x="7070725" y="4363492"/>
            <a:ext cx="395287" cy="2627312"/>
          </a:xfrm>
          <a:prstGeom prst="leftBrace">
            <a:avLst>
              <a:gd name="adj1" fmla="val 2273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7" name="Szövegdoboz 9"/>
          <p:cNvSpPr txBox="1">
            <a:spLocks noChangeArrowheads="1"/>
          </p:cNvSpPr>
          <p:nvPr/>
        </p:nvSpPr>
        <p:spPr bwMode="auto">
          <a:xfrm>
            <a:off x="1692275" y="5797004"/>
            <a:ext cx="3311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latin typeface="Arial" charset="0"/>
              </a:rPr>
              <a:t>villamos energiára</a:t>
            </a:r>
          </a:p>
        </p:txBody>
      </p:sp>
      <p:sp>
        <p:nvSpPr>
          <p:cNvPr id="8" name="Szövegdoboz 11"/>
          <p:cNvSpPr txBox="1">
            <a:spLocks noChangeArrowheads="1"/>
          </p:cNvSpPr>
          <p:nvPr/>
        </p:nvSpPr>
        <p:spPr bwMode="auto">
          <a:xfrm>
            <a:off x="5608638" y="5797004"/>
            <a:ext cx="3311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latin typeface="Arial" charset="0"/>
              </a:rPr>
              <a:t>üzemanyagra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763" y="6109639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IEA: World </a:t>
            </a:r>
            <a:r>
              <a:rPr lang="hu-HU" sz="1200" b="0" dirty="0" err="1">
                <a:latin typeface="Arial" charset="0"/>
              </a:rPr>
              <a:t>Energy</a:t>
            </a:r>
            <a:r>
              <a:rPr lang="hu-HU" sz="1200" b="0" dirty="0">
                <a:latin typeface="Arial" charset="0"/>
              </a:rPr>
              <a:t> Outlook 2011, p.531 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80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11. A megújuló energia támogatásának változása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" name="Egyenes összekötő 3"/>
          <p:cNvCxnSpPr/>
          <p:nvPr/>
        </p:nvCxnSpPr>
        <p:spPr>
          <a:xfrm>
            <a:off x="5701779" y="1925985"/>
            <a:ext cx="140493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gyenes összekötő 4"/>
          <p:cNvCxnSpPr/>
          <p:nvPr/>
        </p:nvCxnSpPr>
        <p:spPr>
          <a:xfrm>
            <a:off x="1331392" y="1351310"/>
            <a:ext cx="4572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5"/>
          <p:cNvCxnSpPr/>
          <p:nvPr/>
        </p:nvCxnSpPr>
        <p:spPr>
          <a:xfrm>
            <a:off x="4931842" y="1638647"/>
            <a:ext cx="22320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 rot="16200000">
            <a:off x="-1443331" y="3125000"/>
            <a:ext cx="4716462" cy="158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églalap 8"/>
          <p:cNvSpPr/>
          <p:nvPr/>
        </p:nvSpPr>
        <p:spPr>
          <a:xfrm>
            <a:off x="2699817" y="2575271"/>
            <a:ext cx="1008000" cy="29160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7019404" y="1924396"/>
            <a:ext cx="1008063" cy="35640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699817" y="1351310"/>
            <a:ext cx="1008062" cy="1223962"/>
          </a:xfrm>
          <a:prstGeom prst="rect">
            <a:avLst/>
          </a:prstGeom>
          <a:solidFill>
            <a:srgbClr val="00A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7019404" y="1638647"/>
            <a:ext cx="1008063" cy="288925"/>
          </a:xfrm>
          <a:prstGeom prst="rect">
            <a:avLst/>
          </a:prstGeom>
          <a:solidFill>
            <a:srgbClr val="00A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cxnSp>
        <p:nvCxnSpPr>
          <p:cNvPr id="13" name="Egyenes összekötő 12"/>
          <p:cNvCxnSpPr/>
          <p:nvPr/>
        </p:nvCxnSpPr>
        <p:spPr>
          <a:xfrm>
            <a:off x="3701529" y="2575272"/>
            <a:ext cx="143986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églalap 13"/>
          <p:cNvSpPr/>
          <p:nvPr/>
        </p:nvSpPr>
        <p:spPr>
          <a:xfrm>
            <a:off x="4931842" y="1351310"/>
            <a:ext cx="1008062" cy="287337"/>
          </a:xfrm>
          <a:prstGeom prst="rect">
            <a:avLst/>
          </a:prstGeom>
          <a:solidFill>
            <a:srgbClr val="00A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5" name="Lefelé nyíl 14"/>
          <p:cNvSpPr/>
          <p:nvPr/>
        </p:nvSpPr>
        <p:spPr>
          <a:xfrm>
            <a:off x="5277917" y="1364010"/>
            <a:ext cx="323850" cy="28892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6" name="Téglalap 15"/>
          <p:cNvSpPr/>
          <p:nvPr/>
        </p:nvSpPr>
        <p:spPr>
          <a:xfrm>
            <a:off x="5695429" y="1927572"/>
            <a:ext cx="1008063" cy="28733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cxnSp>
        <p:nvCxnSpPr>
          <p:cNvPr id="17" name="Egyenes összekötő 16"/>
          <p:cNvCxnSpPr/>
          <p:nvPr/>
        </p:nvCxnSpPr>
        <p:spPr>
          <a:xfrm>
            <a:off x="4787379" y="2214910"/>
            <a:ext cx="8636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églalap 17"/>
          <p:cNvSpPr/>
          <p:nvPr/>
        </p:nvSpPr>
        <p:spPr>
          <a:xfrm>
            <a:off x="4139679" y="2214910"/>
            <a:ext cx="1008063" cy="36036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9" name="Lefelé nyíl 18"/>
          <p:cNvSpPr/>
          <p:nvPr/>
        </p:nvSpPr>
        <p:spPr>
          <a:xfrm flipV="1">
            <a:off x="6033567" y="1948210"/>
            <a:ext cx="323850" cy="25241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0" name="Lefelé nyíl 19"/>
          <p:cNvSpPr/>
          <p:nvPr/>
        </p:nvSpPr>
        <p:spPr>
          <a:xfrm flipV="1">
            <a:off x="4498454" y="2218085"/>
            <a:ext cx="323850" cy="34131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1" name="Bal oldali kapcsos zárójel 20"/>
          <p:cNvSpPr/>
          <p:nvPr/>
        </p:nvSpPr>
        <p:spPr>
          <a:xfrm>
            <a:off x="2487092" y="1360835"/>
            <a:ext cx="190500" cy="1223962"/>
          </a:xfrm>
          <a:prstGeom prst="leftBrace">
            <a:avLst>
              <a:gd name="adj1" fmla="val 3594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2" name="Bal oldali kapcsos zárójel 21"/>
          <p:cNvSpPr/>
          <p:nvPr/>
        </p:nvSpPr>
        <p:spPr>
          <a:xfrm>
            <a:off x="2483917" y="2594321"/>
            <a:ext cx="188912" cy="2880000"/>
          </a:xfrm>
          <a:prstGeom prst="leftBrace">
            <a:avLst>
              <a:gd name="adj1" fmla="val 3594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3" name="Bal oldali kapcsos zárójel 22"/>
          <p:cNvSpPr/>
          <p:nvPr/>
        </p:nvSpPr>
        <p:spPr>
          <a:xfrm>
            <a:off x="1606029" y="1349722"/>
            <a:ext cx="188913" cy="4140000"/>
          </a:xfrm>
          <a:prstGeom prst="leftBrace">
            <a:avLst>
              <a:gd name="adj1" fmla="val 3594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4" name="Szövegdoboz 43"/>
          <p:cNvSpPr txBox="1">
            <a:spLocks noChangeArrowheads="1"/>
          </p:cNvSpPr>
          <p:nvPr/>
        </p:nvSpPr>
        <p:spPr bwMode="auto">
          <a:xfrm rot="16200000">
            <a:off x="-181308" y="3013052"/>
            <a:ext cx="31070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1600" b="1" dirty="0">
                <a:latin typeface="Arial" charset="0"/>
              </a:rPr>
              <a:t>megújuló energiák költsége</a:t>
            </a:r>
          </a:p>
        </p:txBody>
      </p:sp>
      <p:sp>
        <p:nvSpPr>
          <p:cNvPr id="25" name="Szövegdoboz 44"/>
          <p:cNvSpPr txBox="1">
            <a:spLocks noChangeArrowheads="1"/>
          </p:cNvSpPr>
          <p:nvPr/>
        </p:nvSpPr>
        <p:spPr bwMode="auto">
          <a:xfrm rot="16200000">
            <a:off x="1501614" y="1783257"/>
            <a:ext cx="14105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1600" b="1" dirty="0">
                <a:latin typeface="Arial" charset="0"/>
              </a:rPr>
              <a:t>megújulók támogatása</a:t>
            </a:r>
          </a:p>
        </p:txBody>
      </p:sp>
      <p:sp>
        <p:nvSpPr>
          <p:cNvPr id="26" name="Szövegdoboz 45"/>
          <p:cNvSpPr txBox="1">
            <a:spLocks noChangeArrowheads="1"/>
          </p:cNvSpPr>
          <p:nvPr/>
        </p:nvSpPr>
        <p:spPr bwMode="auto">
          <a:xfrm rot="16200000">
            <a:off x="1629049" y="3725128"/>
            <a:ext cx="12239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latin typeface="Arial" charset="0"/>
              </a:rPr>
              <a:t>az energia piaci ára</a:t>
            </a:r>
          </a:p>
        </p:txBody>
      </p:sp>
      <p:sp>
        <p:nvSpPr>
          <p:cNvPr id="27" name="Szövegdoboz 46"/>
          <p:cNvSpPr txBox="1">
            <a:spLocks noChangeArrowheads="1"/>
          </p:cNvSpPr>
          <p:nvPr/>
        </p:nvSpPr>
        <p:spPr bwMode="auto">
          <a:xfrm>
            <a:off x="3899170" y="2598003"/>
            <a:ext cx="15224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>
            <a:spAutoFit/>
          </a:bodyPr>
          <a:lstStyle/>
          <a:p>
            <a:pPr algn="ctr"/>
            <a:r>
              <a:rPr lang="hu-HU" sz="1600" b="1" dirty="0">
                <a:latin typeface="Arial" charset="0"/>
              </a:rPr>
              <a:t>a fosszilis tüzelőanyag árnövekedése</a:t>
            </a:r>
          </a:p>
        </p:txBody>
      </p:sp>
      <p:sp>
        <p:nvSpPr>
          <p:cNvPr id="28" name="Szövegdoboz 47"/>
          <p:cNvSpPr txBox="1">
            <a:spLocks noChangeArrowheads="1"/>
          </p:cNvSpPr>
          <p:nvPr/>
        </p:nvSpPr>
        <p:spPr bwMode="auto">
          <a:xfrm>
            <a:off x="5436096" y="2276872"/>
            <a:ext cx="15121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>
            <a:spAutoFit/>
          </a:bodyPr>
          <a:lstStyle/>
          <a:p>
            <a:pPr algn="ctr"/>
            <a:r>
              <a:rPr lang="hu-HU" sz="1600" b="1" dirty="0">
                <a:latin typeface="Arial" charset="0"/>
              </a:rPr>
              <a:t>szén-dioxid árnövekedése</a:t>
            </a:r>
          </a:p>
        </p:txBody>
      </p:sp>
      <p:sp>
        <p:nvSpPr>
          <p:cNvPr id="29" name="Szövegdoboz 48"/>
          <p:cNvSpPr txBox="1">
            <a:spLocks noChangeArrowheads="1"/>
          </p:cNvSpPr>
          <p:nvPr/>
        </p:nvSpPr>
        <p:spPr bwMode="auto">
          <a:xfrm>
            <a:off x="4815954" y="476672"/>
            <a:ext cx="12874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pPr algn="ctr"/>
            <a:r>
              <a:rPr lang="hu-HU" sz="1600" b="1" dirty="0">
                <a:latin typeface="Arial" charset="0"/>
              </a:rPr>
              <a:t>tanulás, kutatás és fejlesztés</a:t>
            </a:r>
          </a:p>
        </p:txBody>
      </p:sp>
      <p:sp>
        <p:nvSpPr>
          <p:cNvPr id="30" name="Szövegdoboz 49"/>
          <p:cNvSpPr txBox="1">
            <a:spLocks noChangeArrowheads="1"/>
          </p:cNvSpPr>
          <p:nvPr/>
        </p:nvSpPr>
        <p:spPr bwMode="auto">
          <a:xfrm>
            <a:off x="2583929" y="5546055"/>
            <a:ext cx="1285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pPr algn="ctr"/>
            <a:r>
              <a:rPr lang="hu-HU" sz="2000" b="1" dirty="0">
                <a:latin typeface="Arial" charset="0"/>
              </a:rPr>
              <a:t>jelenleg</a:t>
            </a:r>
          </a:p>
        </p:txBody>
      </p:sp>
      <p:sp>
        <p:nvSpPr>
          <p:cNvPr id="31" name="Szövegdoboz 50"/>
          <p:cNvSpPr txBox="1">
            <a:spLocks noChangeArrowheads="1"/>
          </p:cNvSpPr>
          <p:nvPr/>
        </p:nvSpPr>
        <p:spPr bwMode="auto">
          <a:xfrm>
            <a:off x="6943204" y="5549230"/>
            <a:ext cx="1285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pPr algn="ctr"/>
            <a:r>
              <a:rPr lang="hu-HU" sz="2000" b="1">
                <a:latin typeface="Arial" charset="0"/>
              </a:rPr>
              <a:t>jövőben</a:t>
            </a:r>
          </a:p>
        </p:txBody>
      </p:sp>
      <p:cxnSp>
        <p:nvCxnSpPr>
          <p:cNvPr id="7" name="Egyenes összekötő nyíllal 6"/>
          <p:cNvCxnSpPr/>
          <p:nvPr/>
        </p:nvCxnSpPr>
        <p:spPr>
          <a:xfrm>
            <a:off x="899592" y="5491627"/>
            <a:ext cx="7559675" cy="15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zövegdoboz 31"/>
          <p:cNvSpPr txBox="1"/>
          <p:nvPr/>
        </p:nvSpPr>
        <p:spPr>
          <a:xfrm rot="16200000">
            <a:off x="-586758" y="1408443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/>
              <a:t>ár, költség, €/</a:t>
            </a:r>
            <a:r>
              <a:rPr lang="hu-HU" sz="1600" b="1" dirty="0" err="1" smtClean="0"/>
              <a:t>MWh</a:t>
            </a:r>
            <a:endParaRPr lang="hu-HU" sz="1600" b="1" dirty="0"/>
          </a:p>
        </p:txBody>
      </p:sp>
      <p:sp>
        <p:nvSpPr>
          <p:cNvPr id="33" name="Szövegdoboz 32"/>
          <p:cNvSpPr txBox="1"/>
          <p:nvPr/>
        </p:nvSpPr>
        <p:spPr>
          <a:xfrm>
            <a:off x="8459870" y="5293666"/>
            <a:ext cx="611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smtClean="0"/>
              <a:t>idő</a:t>
            </a:r>
            <a:endParaRPr lang="hu-HU" sz="1600" b="1" dirty="0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6468" y="6078782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IEA: World </a:t>
            </a:r>
            <a:r>
              <a:rPr lang="hu-HU" sz="1200" b="0" dirty="0" err="1">
                <a:latin typeface="Arial" charset="0"/>
              </a:rPr>
              <a:t>Energy</a:t>
            </a:r>
            <a:r>
              <a:rPr lang="hu-HU" sz="1200" b="0" dirty="0">
                <a:latin typeface="Arial" charset="0"/>
              </a:rPr>
              <a:t> Outlook 2011, p.529 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12. Örökké támogatni kell a megújulókat?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67544" y="160174"/>
            <a:ext cx="8129420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660066"/>
                </a:solidFill>
              </a:rPr>
              <a:t>A fajlagos beruházási költség várható csökkenése, €</a:t>
            </a:r>
            <a:r>
              <a:rPr lang="hu-HU" sz="2000" b="1" baseline="-25000" dirty="0" smtClean="0">
                <a:solidFill>
                  <a:srgbClr val="660066"/>
                </a:solidFill>
              </a:rPr>
              <a:t>2008</a:t>
            </a:r>
            <a:r>
              <a:rPr lang="hu-HU" sz="2000" b="1" dirty="0" smtClean="0">
                <a:solidFill>
                  <a:srgbClr val="660066"/>
                </a:solidFill>
              </a:rPr>
              <a:t>/kW </a:t>
            </a:r>
            <a:endParaRPr lang="hu-HU" sz="2000" b="1" dirty="0">
              <a:solidFill>
                <a:srgbClr val="660066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0982" y="6029447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Energiewirtschaftliche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Tagesfragen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, 62. k. 8. sz. 2012. p. 45-48.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0" y="592222"/>
          <a:ext cx="914400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zövegdoboz 9"/>
          <p:cNvSpPr txBox="1"/>
          <p:nvPr/>
        </p:nvSpPr>
        <p:spPr>
          <a:xfrm>
            <a:off x="4283968" y="2708920"/>
            <a:ext cx="2160000" cy="360000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7030A0"/>
                </a:solidFill>
              </a:rPr>
              <a:t>tengeri szélerőmű</a:t>
            </a:r>
            <a:endParaRPr lang="hu-HU" b="1" dirty="0">
              <a:solidFill>
                <a:srgbClr val="7030A0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4788024" y="3804678"/>
            <a:ext cx="1728192" cy="324000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rgbClr val="FF0000"/>
                </a:solidFill>
              </a:rPr>
              <a:t>napelem (PV)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635896" y="4408646"/>
            <a:ext cx="2592000" cy="360000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0000B4"/>
                </a:solidFill>
              </a:rPr>
              <a:t>szárazföldi szélerőmű</a:t>
            </a:r>
            <a:endParaRPr lang="hu-HU" b="1" dirty="0">
              <a:solidFill>
                <a:srgbClr val="0000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13. Megújulós villamos energia német támogatása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989" y="5949280"/>
            <a:ext cx="6172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u="sng" dirty="0"/>
              <a:t>Forrás:</a:t>
            </a:r>
            <a:r>
              <a:rPr lang="hu-HU" sz="1200" dirty="0"/>
              <a:t> </a:t>
            </a:r>
            <a:r>
              <a:rPr lang="hu-HU" sz="1200" dirty="0" err="1"/>
              <a:t>Energiewirtschaftliche</a:t>
            </a:r>
            <a:r>
              <a:rPr lang="hu-HU" sz="1200" dirty="0"/>
              <a:t> </a:t>
            </a:r>
            <a:r>
              <a:rPr lang="hu-HU" sz="1200" dirty="0" err="1"/>
              <a:t>Tagesfragen</a:t>
            </a:r>
            <a:r>
              <a:rPr lang="hu-HU" sz="1200" dirty="0"/>
              <a:t>, 61. k. 8 sz.  2011. p. 84-87.</a:t>
            </a:r>
          </a:p>
        </p:txBody>
      </p:sp>
      <p:graphicFrame>
        <p:nvGraphicFramePr>
          <p:cNvPr id="8" name="Diagram 7"/>
          <p:cNvGraphicFramePr>
            <a:graphicFrameLocks/>
          </p:cNvGraphicFramePr>
          <p:nvPr/>
        </p:nvGraphicFramePr>
        <p:xfrm>
          <a:off x="395536" y="369389"/>
          <a:ext cx="8519409" cy="551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9"/>
          <p:cNvSpPr txBox="1">
            <a:spLocks noChangeArrowheads="1"/>
          </p:cNvSpPr>
          <p:nvPr/>
        </p:nvSpPr>
        <p:spPr bwMode="auto">
          <a:xfrm rot="16200000">
            <a:off x="-2401548" y="2726033"/>
            <a:ext cx="5473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/>
              <a:t>a megújulós villany támogatási illetéke, €c/kWh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14. A „zöld” villany német támogatási arányai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4763" y="6036419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>
                <a:latin typeface="Arial" charset="0"/>
              </a:rPr>
              <a:t>Forrás:</a:t>
            </a:r>
            <a:r>
              <a:rPr lang="hu-HU" sz="1200" b="0">
                <a:latin typeface="Arial" charset="0"/>
              </a:rPr>
              <a:t> Energiewirtschaftliche Tagesfragen, 61. k. 12. sz. 2011. p.20-25. </a:t>
            </a:r>
          </a:p>
        </p:txBody>
      </p:sp>
      <p:graphicFrame>
        <p:nvGraphicFramePr>
          <p:cNvPr id="10" name="Diagram 16"/>
          <p:cNvGraphicFramePr>
            <a:graphicFrameLocks/>
          </p:cNvGraphicFramePr>
          <p:nvPr/>
        </p:nvGraphicFramePr>
        <p:xfrm>
          <a:off x="179512" y="332657"/>
          <a:ext cx="8712967" cy="573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r:id="rId4" imgW="8205927" imgH="5614903" progId="Excel.Sheet.8">
                  <p:embed/>
                </p:oleObj>
              </mc:Choice>
              <mc:Fallback>
                <p:oleObj r:id="rId4" imgW="8205927" imgH="5614903" progId="Excel.Sheet.8">
                  <p:embed/>
                  <p:pic>
                    <p:nvPicPr>
                      <p:cNvPr id="0" name="Diagram 1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32657"/>
                        <a:ext cx="8712967" cy="5732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15. Német munkavállalók a megújulókból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4763" y="6079487"/>
            <a:ext cx="38160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 </a:t>
            </a:r>
            <a:r>
              <a:rPr lang="de-DE" sz="1200" dirty="0">
                <a:latin typeface="Arial" charset="0"/>
              </a:rPr>
              <a:t>E</a:t>
            </a:r>
            <a:r>
              <a:rPr lang="hu-HU" sz="1200" dirty="0" err="1">
                <a:latin typeface="Arial" charset="0"/>
              </a:rPr>
              <a:t>rneuerbare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Energien</a:t>
            </a:r>
            <a:r>
              <a:rPr lang="hu-HU" sz="1200" dirty="0">
                <a:latin typeface="Arial" charset="0"/>
              </a:rPr>
              <a:t> 2010 (</a:t>
            </a:r>
            <a:r>
              <a:rPr lang="hu-HU" sz="1200" dirty="0" err="1">
                <a:latin typeface="Arial" charset="0"/>
              </a:rPr>
              <a:t>www.bmu.de</a:t>
            </a:r>
            <a:r>
              <a:rPr lang="hu-HU" sz="1200" dirty="0">
                <a:latin typeface="Arial" charset="0"/>
              </a:rPr>
              <a:t>)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47625" y="227731"/>
          <a:ext cx="9020175" cy="610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Diagram" r:id="rId4" imgW="9020074" imgH="6105628" progId="MSGraph.Chart.8">
                  <p:embed followColorScheme="full"/>
                </p:oleObj>
              </mc:Choice>
              <mc:Fallback>
                <p:oleObj name="Diagram" r:id="rId4" imgW="9020074" imgH="6105628" progId="MSGraph.Chart.8">
                  <p:embed followColorScheme="full"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" y="227731"/>
                        <a:ext cx="9020175" cy="6105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446713" y="3844056"/>
            <a:ext cx="2592387" cy="531813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hu-HU" sz="1600" b="1">
                <a:latin typeface="Arial" charset="0"/>
              </a:rPr>
              <a:t>összesen	  367 400 fő</a:t>
            </a:r>
          </a:p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hu-HU" sz="1600" b="1">
                <a:latin typeface="Arial" charset="0"/>
              </a:rPr>
              <a:t>összesen  339 500 fő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451475" y="4399681"/>
            <a:ext cx="2592388" cy="531813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hu-HU" sz="1600" b="1">
                <a:latin typeface="Arial" charset="0"/>
              </a:rPr>
              <a:t>összesen	  277 300 fő</a:t>
            </a:r>
          </a:p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hu-HU" sz="1600" b="1">
                <a:latin typeface="Arial" charset="0"/>
              </a:rPr>
              <a:t>összesen  160 500 fő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722887" y="6035802"/>
            <a:ext cx="24495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400" b="1" dirty="0">
                <a:latin typeface="Arial" charset="0"/>
              </a:rPr>
              <a:t>munkavállaló, fő</a:t>
            </a:r>
          </a:p>
        </p:txBody>
      </p:sp>
      <p:cxnSp>
        <p:nvCxnSpPr>
          <p:cNvPr id="10" name="Egyenes összekötő nyíllal 9"/>
          <p:cNvCxnSpPr/>
          <p:nvPr/>
        </p:nvCxnSpPr>
        <p:spPr>
          <a:xfrm>
            <a:off x="5436208" y="6237312"/>
            <a:ext cx="10080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8000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16. A villamosenergia-termelés összetétele, EU-27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2321" y="6021813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EWEA: EU </a:t>
            </a:r>
            <a:r>
              <a:rPr lang="en-US" sz="1200" dirty="0" err="1">
                <a:latin typeface="Arial" charset="0"/>
              </a:rPr>
              <a:t>Energ</a:t>
            </a:r>
            <a:r>
              <a:rPr lang="hu-HU" sz="1200" dirty="0">
                <a:latin typeface="Arial" charset="0"/>
              </a:rPr>
              <a:t>y Policy </a:t>
            </a:r>
            <a:r>
              <a:rPr lang="hu-HU" sz="1200" dirty="0" err="1">
                <a:latin typeface="Arial" charset="0"/>
              </a:rPr>
              <a:t>to</a:t>
            </a:r>
            <a:r>
              <a:rPr lang="hu-HU" sz="1200" dirty="0">
                <a:latin typeface="Arial" charset="0"/>
              </a:rPr>
              <a:t> 2050, </a:t>
            </a:r>
            <a:r>
              <a:rPr lang="en-US" sz="1200" dirty="0">
                <a:latin typeface="Arial" charset="0"/>
              </a:rPr>
              <a:t> </a:t>
            </a:r>
            <a:r>
              <a:rPr lang="hu-HU" sz="1200" dirty="0">
                <a:latin typeface="Arial" charset="0"/>
              </a:rPr>
              <a:t>2011. március</a:t>
            </a:r>
          </a:p>
        </p:txBody>
      </p:sp>
      <p:graphicFrame>
        <p:nvGraphicFramePr>
          <p:cNvPr id="6" name="Diagram helye 38"/>
          <p:cNvGraphicFramePr>
            <a:graphicFrameLocks noGrp="1"/>
          </p:cNvGraphicFramePr>
          <p:nvPr/>
        </p:nvGraphicFramePr>
        <p:xfrm>
          <a:off x="34925" y="1444824"/>
          <a:ext cx="4716463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0" r:id="rId4" imgW="4785775" imgH="4322439" progId="Excel.Sheet.8">
                  <p:embed/>
                </p:oleObj>
              </mc:Choice>
              <mc:Fallback>
                <p:oleObj r:id="rId4" imgW="4785775" imgH="4322439" progId="Excel.Sheet.8">
                  <p:embed/>
                  <p:pic>
                    <p:nvPicPr>
                      <p:cNvPr id="0" name="Diagram helye 3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1444824"/>
                        <a:ext cx="4716463" cy="425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Diagram helye 38"/>
          <p:cNvGraphicFramePr>
            <a:graphicFrameLocks noGrp="1"/>
          </p:cNvGraphicFramePr>
          <p:nvPr/>
        </p:nvGraphicFramePr>
        <p:xfrm>
          <a:off x="4284663" y="1484511"/>
          <a:ext cx="4614862" cy="415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1" r:id="rId6" imgW="4615072" imgH="4157832" progId="Excel.Sheet.8">
                  <p:embed/>
                </p:oleObj>
              </mc:Choice>
              <mc:Fallback>
                <p:oleObj r:id="rId6" imgW="4615072" imgH="4157832" progId="Excel.Sheet.8">
                  <p:embed/>
                  <p:pic>
                    <p:nvPicPr>
                      <p:cNvPr id="0" name="Picture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484511"/>
                        <a:ext cx="4614862" cy="415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églalap 7"/>
          <p:cNvSpPr/>
          <p:nvPr/>
        </p:nvSpPr>
        <p:spPr>
          <a:xfrm>
            <a:off x="1518848" y="200834"/>
            <a:ext cx="240803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hu-HU" sz="4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2005-ben</a:t>
            </a:r>
          </a:p>
        </p:txBody>
      </p:sp>
      <p:sp>
        <p:nvSpPr>
          <p:cNvPr id="9" name="Téglalap 8"/>
          <p:cNvSpPr/>
          <p:nvPr/>
        </p:nvSpPr>
        <p:spPr>
          <a:xfrm>
            <a:off x="5610315" y="198165"/>
            <a:ext cx="240803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hu-HU" sz="4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2020-ban</a:t>
            </a:r>
          </a:p>
        </p:txBody>
      </p:sp>
      <p:sp>
        <p:nvSpPr>
          <p:cNvPr id="10" name="Szövegdoboz 12"/>
          <p:cNvSpPr txBox="1">
            <a:spLocks noChangeArrowheads="1"/>
          </p:cNvSpPr>
          <p:nvPr/>
        </p:nvSpPr>
        <p:spPr bwMode="auto">
          <a:xfrm>
            <a:off x="684213" y="950813"/>
            <a:ext cx="3887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>
                <a:solidFill>
                  <a:srgbClr val="660066"/>
                </a:solidFill>
                <a:latin typeface="Arial" charset="0"/>
              </a:rPr>
              <a:t>Összesen 3270,3 TWh</a:t>
            </a:r>
          </a:p>
        </p:txBody>
      </p:sp>
      <p:sp>
        <p:nvSpPr>
          <p:cNvPr id="11" name="Szövegdoboz 13"/>
          <p:cNvSpPr txBox="1">
            <a:spLocks noChangeArrowheads="1"/>
          </p:cNvSpPr>
          <p:nvPr/>
        </p:nvSpPr>
        <p:spPr bwMode="auto">
          <a:xfrm>
            <a:off x="5003800" y="950813"/>
            <a:ext cx="3889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>
                <a:solidFill>
                  <a:srgbClr val="660066"/>
                </a:solidFill>
                <a:latin typeface="Arial" charset="0"/>
              </a:rPr>
              <a:t>Összesen 3537,3 TWh</a:t>
            </a:r>
          </a:p>
        </p:txBody>
      </p:sp>
      <p:sp>
        <p:nvSpPr>
          <p:cNvPr id="12" name="Szövegdoboz 14"/>
          <p:cNvSpPr txBox="1">
            <a:spLocks noChangeArrowheads="1"/>
          </p:cNvSpPr>
          <p:nvPr/>
        </p:nvSpPr>
        <p:spPr bwMode="auto">
          <a:xfrm>
            <a:off x="971550" y="5242124"/>
            <a:ext cx="7056438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solidFill>
                  <a:srgbClr val="008A00"/>
                </a:solidFill>
                <a:latin typeface="Arial" charset="0"/>
              </a:rPr>
              <a:t>A megújulók részaránya másfél évtized alatt  ~15%-ról 34% fölé nőhet az EU-27 villamosenergia-termelésében.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17. Megújulós erőművek kapacitása az EU-27-ben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4763" y="5949280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EWEA: EU </a:t>
            </a:r>
            <a:r>
              <a:rPr lang="en-US" sz="1200" dirty="0" err="1">
                <a:latin typeface="Arial" charset="0"/>
              </a:rPr>
              <a:t>Energ</a:t>
            </a:r>
            <a:r>
              <a:rPr lang="hu-HU" sz="1200" dirty="0">
                <a:latin typeface="Arial" charset="0"/>
              </a:rPr>
              <a:t>y Policy </a:t>
            </a:r>
            <a:r>
              <a:rPr lang="hu-HU" sz="1200" dirty="0" err="1">
                <a:latin typeface="Arial" charset="0"/>
              </a:rPr>
              <a:t>to</a:t>
            </a:r>
            <a:r>
              <a:rPr lang="hu-HU" sz="1200" dirty="0">
                <a:latin typeface="Arial" charset="0"/>
              </a:rPr>
              <a:t> 2050, </a:t>
            </a:r>
            <a:r>
              <a:rPr lang="en-US" sz="1200" dirty="0">
                <a:latin typeface="Arial" charset="0"/>
              </a:rPr>
              <a:t> </a:t>
            </a:r>
            <a:r>
              <a:rPr lang="hu-HU" sz="1200" dirty="0">
                <a:latin typeface="Arial" charset="0"/>
              </a:rPr>
              <a:t>2011. március</a:t>
            </a:r>
          </a:p>
        </p:txBody>
      </p:sp>
      <p:graphicFrame>
        <p:nvGraphicFramePr>
          <p:cNvPr id="6" name="Diagram helye 38"/>
          <p:cNvGraphicFramePr>
            <a:graphicFrameLocks noGrp="1"/>
          </p:cNvGraphicFramePr>
          <p:nvPr/>
        </p:nvGraphicFramePr>
        <p:xfrm>
          <a:off x="85725" y="1756494"/>
          <a:ext cx="4614863" cy="415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4" r:id="rId4" imgW="4615072" imgH="4157832" progId="Excel.Sheet.8">
                  <p:embed/>
                </p:oleObj>
              </mc:Choice>
              <mc:Fallback>
                <p:oleObj r:id="rId4" imgW="4615072" imgH="4157832" progId="Excel.Sheet.8">
                  <p:embed/>
                  <p:pic>
                    <p:nvPicPr>
                      <p:cNvPr id="0" name="Diagram helye 3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" y="1756494"/>
                        <a:ext cx="4614863" cy="415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églalap 6"/>
          <p:cNvSpPr/>
          <p:nvPr/>
        </p:nvSpPr>
        <p:spPr>
          <a:xfrm>
            <a:off x="1518848" y="200834"/>
            <a:ext cx="240803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hu-HU" sz="4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2005-ben</a:t>
            </a:r>
          </a:p>
        </p:txBody>
      </p:sp>
      <p:sp>
        <p:nvSpPr>
          <p:cNvPr id="8" name="Téglalap 7"/>
          <p:cNvSpPr/>
          <p:nvPr/>
        </p:nvSpPr>
        <p:spPr>
          <a:xfrm>
            <a:off x="5610315" y="198165"/>
            <a:ext cx="240803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hu-HU" sz="4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2020-ban</a:t>
            </a:r>
          </a:p>
        </p:txBody>
      </p:sp>
      <p:sp>
        <p:nvSpPr>
          <p:cNvPr id="9" name="Szövegdoboz 12"/>
          <p:cNvSpPr txBox="1">
            <a:spLocks noChangeArrowheads="1"/>
          </p:cNvSpPr>
          <p:nvPr/>
        </p:nvSpPr>
        <p:spPr bwMode="auto">
          <a:xfrm>
            <a:off x="684213" y="950813"/>
            <a:ext cx="3887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>
                <a:solidFill>
                  <a:srgbClr val="660066"/>
                </a:solidFill>
                <a:latin typeface="Arial" charset="0"/>
              </a:rPr>
              <a:t>Összesen 175,1 GW</a:t>
            </a:r>
          </a:p>
        </p:txBody>
      </p:sp>
      <p:sp>
        <p:nvSpPr>
          <p:cNvPr id="10" name="Szövegdoboz 13"/>
          <p:cNvSpPr txBox="1">
            <a:spLocks noChangeArrowheads="1"/>
          </p:cNvSpPr>
          <p:nvPr/>
        </p:nvSpPr>
        <p:spPr bwMode="auto">
          <a:xfrm>
            <a:off x="5003800" y="950813"/>
            <a:ext cx="3889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>
                <a:solidFill>
                  <a:srgbClr val="660066"/>
                </a:solidFill>
                <a:latin typeface="Arial" charset="0"/>
              </a:rPr>
              <a:t>Összesen 487,2 GW</a:t>
            </a:r>
          </a:p>
        </p:txBody>
      </p:sp>
      <p:graphicFrame>
        <p:nvGraphicFramePr>
          <p:cNvPr id="11" name="Diagram helye 38"/>
          <p:cNvGraphicFramePr>
            <a:graphicFrameLocks/>
          </p:cNvGraphicFramePr>
          <p:nvPr/>
        </p:nvGraphicFramePr>
        <p:xfrm>
          <a:off x="4359275" y="1808881"/>
          <a:ext cx="4614863" cy="415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r:id="rId6" imgW="4615072" imgH="4157832" progId="Excel.Sheet.8">
                  <p:embed/>
                </p:oleObj>
              </mc:Choice>
              <mc:Fallback>
                <p:oleObj r:id="rId6" imgW="4615072" imgH="4157832" progId="Excel.Sheet.8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9275" y="1808881"/>
                        <a:ext cx="4614863" cy="415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18. Villamosenergia-termelési részarányok – 1. 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123" y="6052145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ENTSO-E:  </a:t>
            </a:r>
            <a:r>
              <a:rPr lang="hu-HU" sz="1200" dirty="0" err="1">
                <a:latin typeface="Arial" charset="0"/>
              </a:rPr>
              <a:t>Statistical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Yearbook</a:t>
            </a:r>
            <a:r>
              <a:rPr lang="hu-HU" sz="1200" dirty="0">
                <a:latin typeface="Arial" charset="0"/>
              </a:rPr>
              <a:t> 2010, p. 12. </a:t>
            </a:r>
          </a:p>
        </p:txBody>
      </p:sp>
      <p:graphicFrame>
        <p:nvGraphicFramePr>
          <p:cNvPr id="6" name="Diagram 9"/>
          <p:cNvGraphicFramePr>
            <a:graphicFrameLocks/>
          </p:cNvGraphicFramePr>
          <p:nvPr/>
        </p:nvGraphicFramePr>
        <p:xfrm>
          <a:off x="147639" y="274936"/>
          <a:ext cx="8712200" cy="568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r:id="rId4" imgW="8718036" imgH="5688061" progId="Excel.Sheet.8">
                  <p:embed/>
                </p:oleObj>
              </mc:Choice>
              <mc:Fallback>
                <p:oleObj r:id="rId4" imgW="8718036" imgH="5688061" progId="Excel.Sheet.8">
                  <p:embed/>
                  <p:pic>
                    <p:nvPicPr>
                      <p:cNvPr id="0" name="Diagram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9" y="274936"/>
                        <a:ext cx="8712200" cy="568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zövegdoboz 11"/>
          <p:cNvSpPr txBox="1">
            <a:spLocks noChangeArrowheads="1"/>
          </p:cNvSpPr>
          <p:nvPr/>
        </p:nvSpPr>
        <p:spPr bwMode="auto">
          <a:xfrm>
            <a:off x="6196014" y="260648"/>
            <a:ext cx="26939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solidFill>
                  <a:srgbClr val="0000FF"/>
                </a:solidFill>
                <a:latin typeface="Arial" charset="0"/>
              </a:rPr>
              <a:t>Nagyok, 2010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9000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19. Villamosenergia-termelési részarányok – 2 .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496" y="6052145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ENTSO-E:  </a:t>
            </a:r>
            <a:r>
              <a:rPr lang="hu-HU" sz="1200" dirty="0" err="1">
                <a:latin typeface="Arial" charset="0"/>
              </a:rPr>
              <a:t>Statistical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Yearbook</a:t>
            </a:r>
            <a:r>
              <a:rPr lang="hu-HU" sz="1200" dirty="0">
                <a:latin typeface="Arial" charset="0"/>
              </a:rPr>
              <a:t> 2010, p. 12. </a:t>
            </a:r>
          </a:p>
        </p:txBody>
      </p:sp>
      <p:graphicFrame>
        <p:nvGraphicFramePr>
          <p:cNvPr id="6" name="Diagram 9"/>
          <p:cNvGraphicFramePr>
            <a:graphicFrameLocks/>
          </p:cNvGraphicFramePr>
          <p:nvPr/>
        </p:nvGraphicFramePr>
        <p:xfrm>
          <a:off x="208416" y="274936"/>
          <a:ext cx="8712200" cy="568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r:id="rId4" imgW="8718036" imgH="5688061" progId="Excel.Sheet.8">
                  <p:embed/>
                </p:oleObj>
              </mc:Choice>
              <mc:Fallback>
                <p:oleObj r:id="rId4" imgW="8718036" imgH="5688061" progId="Excel.Sheet.8">
                  <p:embed/>
                  <p:pic>
                    <p:nvPicPr>
                      <p:cNvPr id="0" name="Diagram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16" y="274936"/>
                        <a:ext cx="8712200" cy="568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3010353" y="5537498"/>
            <a:ext cx="539750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>
                <a:solidFill>
                  <a:srgbClr val="FF0000"/>
                </a:solidFill>
                <a:latin typeface="Arial" charset="0"/>
              </a:rPr>
              <a:t>HU</a:t>
            </a:r>
          </a:p>
        </p:txBody>
      </p:sp>
      <p:sp>
        <p:nvSpPr>
          <p:cNvPr id="8" name="Szövegdoboz 11"/>
          <p:cNvSpPr txBox="1">
            <a:spLocks noChangeArrowheads="1"/>
          </p:cNvSpPr>
          <p:nvPr/>
        </p:nvSpPr>
        <p:spPr bwMode="auto">
          <a:xfrm>
            <a:off x="6256791" y="260648"/>
            <a:ext cx="26939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800" b="1">
                <a:solidFill>
                  <a:srgbClr val="0000FF"/>
                </a:solidFill>
                <a:latin typeface="Arial" charset="0"/>
              </a:rPr>
              <a:t>Kicsik, 2010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9000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20. Várható erőműépítés az EU-27-ben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4763" y="6093296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IEA: World </a:t>
            </a:r>
            <a:r>
              <a:rPr lang="hu-HU" sz="1200" b="0" dirty="0" err="1">
                <a:latin typeface="Arial" charset="0"/>
              </a:rPr>
              <a:t>Energy</a:t>
            </a:r>
            <a:r>
              <a:rPr lang="hu-HU" sz="1200" b="0" dirty="0">
                <a:latin typeface="Arial" charset="0"/>
              </a:rPr>
              <a:t> Outlook 2011, p.566 </a:t>
            </a:r>
          </a:p>
        </p:txBody>
      </p:sp>
      <p:graphicFrame>
        <p:nvGraphicFramePr>
          <p:cNvPr id="5" name="Diagram 11"/>
          <p:cNvGraphicFramePr>
            <a:graphicFrameLocks/>
          </p:cNvGraphicFramePr>
          <p:nvPr/>
        </p:nvGraphicFramePr>
        <p:xfrm>
          <a:off x="179388" y="547415"/>
          <a:ext cx="806450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3" r:id="rId4" imgW="8065707" imgH="5614903" progId="Excel.Sheet.8">
                  <p:embed/>
                </p:oleObj>
              </mc:Choice>
              <mc:Fallback>
                <p:oleObj r:id="rId4" imgW="8065707" imgH="5614903" progId="Excel.Sheet.8">
                  <p:embed/>
                  <p:pic>
                    <p:nvPicPr>
                      <p:cNvPr id="0" name="Diagram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47415"/>
                        <a:ext cx="8064500" cy="561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zövegdoboz 12"/>
          <p:cNvSpPr txBox="1">
            <a:spLocks noChangeArrowheads="1"/>
          </p:cNvSpPr>
          <p:nvPr/>
        </p:nvSpPr>
        <p:spPr bwMode="auto">
          <a:xfrm>
            <a:off x="323850" y="188640"/>
            <a:ext cx="935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000" b="1" dirty="0">
                <a:latin typeface="Arial" charset="0"/>
              </a:rPr>
              <a:t>GW</a:t>
            </a:r>
          </a:p>
        </p:txBody>
      </p:sp>
      <p:sp>
        <p:nvSpPr>
          <p:cNvPr id="7" name="Szövegdoboz 13"/>
          <p:cNvSpPr txBox="1">
            <a:spLocks noChangeArrowheads="1"/>
          </p:cNvSpPr>
          <p:nvPr/>
        </p:nvSpPr>
        <p:spPr bwMode="auto">
          <a:xfrm>
            <a:off x="1187450" y="260078"/>
            <a:ext cx="5976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000" b="1" dirty="0">
                <a:solidFill>
                  <a:srgbClr val="660066"/>
                </a:solidFill>
                <a:latin typeface="Arial" charset="0"/>
              </a:rPr>
              <a:t>Átlagos növekedés 2009 és 2035 között 1,5%/a</a:t>
            </a:r>
          </a:p>
        </p:txBody>
      </p:sp>
      <p:sp>
        <p:nvSpPr>
          <p:cNvPr id="8" name="Szövegdoboz 14"/>
          <p:cNvSpPr txBox="1">
            <a:spLocks noChangeArrowheads="1"/>
          </p:cNvSpPr>
          <p:nvPr/>
        </p:nvSpPr>
        <p:spPr bwMode="auto">
          <a:xfrm>
            <a:off x="7308850" y="534715"/>
            <a:ext cx="17637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algn="ctr"/>
            <a:r>
              <a:rPr lang="hu-HU" sz="1400" b="1" dirty="0">
                <a:solidFill>
                  <a:srgbClr val="660066"/>
                </a:solidFill>
                <a:latin typeface="Arial" charset="0"/>
              </a:rPr>
              <a:t>Átlagos növekedés 2009 és 2035 között %/a</a:t>
            </a:r>
          </a:p>
        </p:txBody>
      </p:sp>
      <p:sp>
        <p:nvSpPr>
          <p:cNvPr id="9" name="Szövegdoboz 15"/>
          <p:cNvSpPr txBox="1">
            <a:spLocks noChangeArrowheads="1"/>
          </p:cNvSpPr>
          <p:nvPr/>
        </p:nvSpPr>
        <p:spPr bwMode="auto">
          <a:xfrm>
            <a:off x="8229600" y="1239565"/>
            <a:ext cx="720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+ 8,1</a:t>
            </a:r>
          </a:p>
        </p:txBody>
      </p:sp>
      <p:sp>
        <p:nvSpPr>
          <p:cNvPr id="10" name="Szövegdoboz 16"/>
          <p:cNvSpPr txBox="1">
            <a:spLocks noChangeArrowheads="1"/>
          </p:cNvSpPr>
          <p:nvPr/>
        </p:nvSpPr>
        <p:spPr bwMode="auto">
          <a:xfrm>
            <a:off x="8231188" y="1779315"/>
            <a:ext cx="7191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+ 5,6</a:t>
            </a:r>
          </a:p>
        </p:txBody>
      </p:sp>
      <p:sp>
        <p:nvSpPr>
          <p:cNvPr id="11" name="Szövegdoboz 17"/>
          <p:cNvSpPr txBox="1">
            <a:spLocks noChangeArrowheads="1"/>
          </p:cNvSpPr>
          <p:nvPr/>
        </p:nvSpPr>
        <p:spPr bwMode="auto">
          <a:xfrm>
            <a:off x="8231188" y="2311128"/>
            <a:ext cx="7191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+ 2,9</a:t>
            </a:r>
          </a:p>
        </p:txBody>
      </p:sp>
      <p:sp>
        <p:nvSpPr>
          <p:cNvPr id="12" name="Szövegdoboz 18"/>
          <p:cNvSpPr txBox="1">
            <a:spLocks noChangeArrowheads="1"/>
          </p:cNvSpPr>
          <p:nvPr/>
        </p:nvSpPr>
        <p:spPr bwMode="auto">
          <a:xfrm>
            <a:off x="8229600" y="2858815"/>
            <a:ext cx="7207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+ 0,6</a:t>
            </a:r>
          </a:p>
        </p:txBody>
      </p:sp>
      <p:sp>
        <p:nvSpPr>
          <p:cNvPr id="13" name="Szövegdoboz 19"/>
          <p:cNvSpPr txBox="1">
            <a:spLocks noChangeArrowheads="1"/>
          </p:cNvSpPr>
          <p:nvPr/>
        </p:nvSpPr>
        <p:spPr bwMode="auto">
          <a:xfrm>
            <a:off x="8229600" y="3385865"/>
            <a:ext cx="720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- 0,3</a:t>
            </a:r>
          </a:p>
        </p:txBody>
      </p:sp>
      <p:sp>
        <p:nvSpPr>
          <p:cNvPr id="14" name="Szövegdoboz 21"/>
          <p:cNvSpPr txBox="1">
            <a:spLocks noChangeArrowheads="1"/>
          </p:cNvSpPr>
          <p:nvPr/>
        </p:nvSpPr>
        <p:spPr bwMode="auto">
          <a:xfrm>
            <a:off x="8231188" y="3954190"/>
            <a:ext cx="7191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+ 1,6</a:t>
            </a:r>
          </a:p>
        </p:txBody>
      </p:sp>
      <p:sp>
        <p:nvSpPr>
          <p:cNvPr id="15" name="Szövegdoboz 22"/>
          <p:cNvSpPr txBox="1">
            <a:spLocks noChangeArrowheads="1"/>
          </p:cNvSpPr>
          <p:nvPr/>
        </p:nvSpPr>
        <p:spPr bwMode="auto">
          <a:xfrm>
            <a:off x="8231188" y="4493940"/>
            <a:ext cx="7191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- 3,6</a:t>
            </a:r>
          </a:p>
        </p:txBody>
      </p:sp>
      <p:sp>
        <p:nvSpPr>
          <p:cNvPr id="16" name="Szövegdoboz 23"/>
          <p:cNvSpPr txBox="1">
            <a:spLocks noChangeArrowheads="1"/>
          </p:cNvSpPr>
          <p:nvPr/>
        </p:nvSpPr>
        <p:spPr bwMode="auto">
          <a:xfrm>
            <a:off x="8229600" y="5033690"/>
            <a:ext cx="720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600" b="1">
                <a:solidFill>
                  <a:srgbClr val="660066"/>
                </a:solidFill>
                <a:latin typeface="Arial" charset="0"/>
              </a:rPr>
              <a:t>- 1,9</a:t>
            </a:r>
          </a:p>
        </p:txBody>
      </p:sp>
      <p:sp>
        <p:nvSpPr>
          <p:cNvPr id="17" name="Szövegdoboz 17"/>
          <p:cNvSpPr txBox="1">
            <a:spLocks noChangeArrowheads="1"/>
          </p:cNvSpPr>
          <p:nvPr/>
        </p:nvSpPr>
        <p:spPr bwMode="auto">
          <a:xfrm>
            <a:off x="1692275" y="2276203"/>
            <a:ext cx="86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latin typeface="Arial" charset="0"/>
              </a:rPr>
              <a:t>834</a:t>
            </a:r>
          </a:p>
        </p:txBody>
      </p:sp>
      <p:sp>
        <p:nvSpPr>
          <p:cNvPr id="18" name="Szövegdoboz 18"/>
          <p:cNvSpPr txBox="1">
            <a:spLocks noChangeArrowheads="1"/>
          </p:cNvSpPr>
          <p:nvPr/>
        </p:nvSpPr>
        <p:spPr bwMode="auto">
          <a:xfrm>
            <a:off x="3708400" y="1401490"/>
            <a:ext cx="86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latin typeface="Arial" charset="0"/>
              </a:rPr>
              <a:t>1090</a:t>
            </a:r>
          </a:p>
        </p:txBody>
      </p:sp>
      <p:sp>
        <p:nvSpPr>
          <p:cNvPr id="19" name="Szövegdoboz 19"/>
          <p:cNvSpPr txBox="1">
            <a:spLocks noChangeArrowheads="1"/>
          </p:cNvSpPr>
          <p:nvPr/>
        </p:nvSpPr>
        <p:spPr bwMode="auto">
          <a:xfrm>
            <a:off x="5738813" y="882378"/>
            <a:ext cx="865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>
                <a:latin typeface="Arial" charset="0"/>
              </a:rPr>
              <a:t>1230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80000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21. Az erőmű-teljesítőképesség arányai az EU-27-ben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6674" y="6078836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>
                <a:latin typeface="Arial" charset="0"/>
              </a:rPr>
              <a:t>Forrás:</a:t>
            </a:r>
            <a:r>
              <a:rPr lang="hu-HU" sz="1200" b="0">
                <a:latin typeface="Arial" charset="0"/>
              </a:rPr>
              <a:t> IEA: World Energy Outlook 2011, p.566 </a:t>
            </a:r>
          </a:p>
        </p:txBody>
      </p:sp>
      <p:graphicFrame>
        <p:nvGraphicFramePr>
          <p:cNvPr id="6" name="Diagram 11"/>
          <p:cNvGraphicFramePr>
            <a:graphicFrameLocks/>
          </p:cNvGraphicFramePr>
          <p:nvPr/>
        </p:nvGraphicFramePr>
        <p:xfrm>
          <a:off x="250825" y="260648"/>
          <a:ext cx="8640762" cy="590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r:id="rId4" imgW="8644877" imgH="5901439" progId="Excel.Sheet.8">
                  <p:embed/>
                </p:oleObj>
              </mc:Choice>
              <mc:Fallback>
                <p:oleObj r:id="rId4" imgW="8644877" imgH="5901439" progId="Excel.Sheet.8">
                  <p:embed/>
                  <p:pic>
                    <p:nvPicPr>
                      <p:cNvPr id="0" name="Diagram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648"/>
                        <a:ext cx="8640762" cy="590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022475" y="4918373"/>
            <a:ext cx="720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21 %</a:t>
            </a:r>
          </a:p>
        </p:txBody>
      </p:sp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6329362" y="5191423"/>
            <a:ext cx="720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9 %</a:t>
            </a:r>
          </a:p>
        </p:txBody>
      </p:sp>
      <p:sp>
        <p:nvSpPr>
          <p:cNvPr id="9" name="Szövegdoboz 8"/>
          <p:cNvSpPr txBox="1">
            <a:spLocks noChangeArrowheads="1"/>
          </p:cNvSpPr>
          <p:nvPr/>
        </p:nvSpPr>
        <p:spPr bwMode="auto">
          <a:xfrm>
            <a:off x="1992312" y="4164311"/>
            <a:ext cx="720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8 %</a:t>
            </a:r>
          </a:p>
        </p:txBody>
      </p:sp>
      <p:sp>
        <p:nvSpPr>
          <p:cNvPr id="10" name="Szövegdoboz 9"/>
          <p:cNvSpPr txBox="1">
            <a:spLocks noChangeArrowheads="1"/>
          </p:cNvSpPr>
          <p:nvPr/>
        </p:nvSpPr>
        <p:spPr bwMode="auto">
          <a:xfrm>
            <a:off x="6313487" y="4932661"/>
            <a:ext cx="720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  <a:latin typeface="Arial" charset="0"/>
              </a:rPr>
              <a:t>2 %</a:t>
            </a:r>
          </a:p>
        </p:txBody>
      </p:sp>
      <p:sp>
        <p:nvSpPr>
          <p:cNvPr id="11" name="Szövegdoboz 12"/>
          <p:cNvSpPr txBox="1">
            <a:spLocks noChangeArrowheads="1"/>
          </p:cNvSpPr>
          <p:nvPr/>
        </p:nvSpPr>
        <p:spPr bwMode="auto">
          <a:xfrm>
            <a:off x="2008187" y="2367261"/>
            <a:ext cx="719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17 %</a:t>
            </a:r>
          </a:p>
        </p:txBody>
      </p:sp>
      <p:sp>
        <p:nvSpPr>
          <p:cNvPr id="12" name="Szövegdoboz 13"/>
          <p:cNvSpPr txBox="1">
            <a:spLocks noChangeArrowheads="1"/>
          </p:cNvSpPr>
          <p:nvPr/>
        </p:nvSpPr>
        <p:spPr bwMode="auto">
          <a:xfrm>
            <a:off x="6284912" y="3391198"/>
            <a:ext cx="720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10 %</a:t>
            </a:r>
          </a:p>
        </p:txBody>
      </p:sp>
      <p:sp>
        <p:nvSpPr>
          <p:cNvPr id="13" name="Szövegdoboz 14"/>
          <p:cNvSpPr txBox="1">
            <a:spLocks noChangeArrowheads="1"/>
          </p:cNvSpPr>
          <p:nvPr/>
        </p:nvSpPr>
        <p:spPr bwMode="auto">
          <a:xfrm>
            <a:off x="2036762" y="1484611"/>
            <a:ext cx="720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18 %</a:t>
            </a:r>
          </a:p>
        </p:txBody>
      </p:sp>
      <p:sp>
        <p:nvSpPr>
          <p:cNvPr id="14" name="Szövegdoboz 15"/>
          <p:cNvSpPr txBox="1">
            <a:spLocks noChangeArrowheads="1"/>
          </p:cNvSpPr>
          <p:nvPr/>
        </p:nvSpPr>
        <p:spPr bwMode="auto">
          <a:xfrm>
            <a:off x="6284912" y="2814936"/>
            <a:ext cx="720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14 %</a:t>
            </a:r>
          </a:p>
        </p:txBody>
      </p:sp>
      <p:sp>
        <p:nvSpPr>
          <p:cNvPr id="15" name="Szövegdoboz 16"/>
          <p:cNvSpPr txBox="1">
            <a:spLocks noChangeArrowheads="1"/>
          </p:cNvSpPr>
          <p:nvPr/>
        </p:nvSpPr>
        <p:spPr bwMode="auto">
          <a:xfrm>
            <a:off x="6329362" y="2364086"/>
            <a:ext cx="719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  <a:latin typeface="Arial" charset="0"/>
              </a:rPr>
              <a:t>3 %</a:t>
            </a:r>
          </a:p>
        </p:txBody>
      </p:sp>
      <p:sp>
        <p:nvSpPr>
          <p:cNvPr id="16" name="Szövegdoboz 17"/>
          <p:cNvSpPr txBox="1">
            <a:spLocks noChangeArrowheads="1"/>
          </p:cNvSpPr>
          <p:nvPr/>
        </p:nvSpPr>
        <p:spPr bwMode="auto">
          <a:xfrm>
            <a:off x="2065337" y="682923"/>
            <a:ext cx="719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latin typeface="Arial" charset="0"/>
              </a:rPr>
              <a:t>9 %</a:t>
            </a:r>
          </a:p>
        </p:txBody>
      </p:sp>
      <p:sp>
        <p:nvSpPr>
          <p:cNvPr id="17" name="Szövegdoboz 18"/>
          <p:cNvSpPr txBox="1">
            <a:spLocks noChangeArrowheads="1"/>
          </p:cNvSpPr>
          <p:nvPr/>
        </p:nvSpPr>
        <p:spPr bwMode="auto">
          <a:xfrm>
            <a:off x="2051050" y="3391198"/>
            <a:ext cx="720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latin typeface="Arial" charset="0"/>
              </a:rPr>
              <a:t>23 %</a:t>
            </a:r>
          </a:p>
        </p:txBody>
      </p:sp>
      <p:sp>
        <p:nvSpPr>
          <p:cNvPr id="18" name="Szövegdoboz 19"/>
          <p:cNvSpPr txBox="1">
            <a:spLocks noChangeArrowheads="1"/>
          </p:cNvSpPr>
          <p:nvPr/>
        </p:nvSpPr>
        <p:spPr bwMode="auto">
          <a:xfrm>
            <a:off x="6299200" y="4284961"/>
            <a:ext cx="720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latin typeface="Arial" charset="0"/>
              </a:rPr>
              <a:t>24 %</a:t>
            </a:r>
          </a:p>
        </p:txBody>
      </p:sp>
      <p:sp>
        <p:nvSpPr>
          <p:cNvPr id="19" name="Szövegdoboz 20"/>
          <p:cNvSpPr txBox="1">
            <a:spLocks noChangeArrowheads="1"/>
          </p:cNvSpPr>
          <p:nvPr/>
        </p:nvSpPr>
        <p:spPr bwMode="auto">
          <a:xfrm>
            <a:off x="6299200" y="1629073"/>
            <a:ext cx="720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latin typeface="Arial" charset="0"/>
              </a:rPr>
              <a:t>25 %</a:t>
            </a:r>
          </a:p>
        </p:txBody>
      </p:sp>
      <p:sp>
        <p:nvSpPr>
          <p:cNvPr id="20" name="Szövegdoboz 21"/>
          <p:cNvSpPr txBox="1">
            <a:spLocks noChangeArrowheads="1"/>
          </p:cNvSpPr>
          <p:nvPr/>
        </p:nvSpPr>
        <p:spPr bwMode="auto">
          <a:xfrm>
            <a:off x="6299200" y="692448"/>
            <a:ext cx="720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>
                <a:solidFill>
                  <a:schemeClr val="bg1"/>
                </a:solidFill>
                <a:latin typeface="Arial" charset="0"/>
              </a:rPr>
              <a:t>11 %</a:t>
            </a:r>
          </a:p>
        </p:txBody>
      </p:sp>
      <p:sp>
        <p:nvSpPr>
          <p:cNvPr id="21" name="Szövegdoboz 22"/>
          <p:cNvSpPr txBox="1">
            <a:spLocks noChangeArrowheads="1"/>
          </p:cNvSpPr>
          <p:nvPr/>
        </p:nvSpPr>
        <p:spPr bwMode="auto">
          <a:xfrm>
            <a:off x="2051050" y="995661"/>
            <a:ext cx="720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  <a:latin typeface="Arial" charset="0"/>
              </a:rPr>
              <a:t>2 %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22. A szélerőművek teljesítőképessége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8779" y="6006774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IEA: World </a:t>
            </a:r>
            <a:r>
              <a:rPr lang="hu-HU" sz="1200" dirty="0" err="1">
                <a:latin typeface="Arial" charset="0"/>
              </a:rPr>
              <a:t>Energy</a:t>
            </a:r>
            <a:r>
              <a:rPr lang="hu-HU" sz="1200" dirty="0">
                <a:latin typeface="Arial" charset="0"/>
              </a:rPr>
              <a:t> Outlook 2011, p.185 </a:t>
            </a:r>
          </a:p>
        </p:txBody>
      </p:sp>
      <p:sp>
        <p:nvSpPr>
          <p:cNvPr id="6" name="Szövegdoboz 18"/>
          <p:cNvSpPr txBox="1">
            <a:spLocks noChangeArrowheads="1"/>
          </p:cNvSpPr>
          <p:nvPr/>
        </p:nvSpPr>
        <p:spPr bwMode="auto">
          <a:xfrm>
            <a:off x="1475656" y="188640"/>
            <a:ext cx="69127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990099"/>
                </a:solidFill>
                <a:latin typeface="Arial" charset="0"/>
              </a:rPr>
              <a:t>Az új energiapolitika forgatókönyve alapján</a:t>
            </a:r>
          </a:p>
        </p:txBody>
      </p:sp>
      <p:graphicFrame>
        <p:nvGraphicFramePr>
          <p:cNvPr id="9" name="Diagram 6"/>
          <p:cNvGraphicFramePr>
            <a:graphicFrameLocks/>
          </p:cNvGraphicFramePr>
          <p:nvPr/>
        </p:nvGraphicFramePr>
        <p:xfrm>
          <a:off x="152400" y="548680"/>
          <a:ext cx="8940800" cy="5420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7971271" y="5315722"/>
            <a:ext cx="719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b="1" dirty="0">
                <a:latin typeface="Arial" charset="0"/>
              </a:rPr>
              <a:t>GW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23. Szélerőműves villamosenergia-termelés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9" name="Diagram helye 8"/>
          <p:cNvGraphicFramePr>
            <a:graphicFrameLocks noGrp="1"/>
          </p:cNvGraphicFramePr>
          <p:nvPr/>
        </p:nvGraphicFramePr>
        <p:xfrm>
          <a:off x="53852" y="144000"/>
          <a:ext cx="9039348" cy="633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34"/>
          <p:cNvSpPr txBox="1">
            <a:spLocks noChangeArrowheads="1"/>
          </p:cNvSpPr>
          <p:nvPr/>
        </p:nvSpPr>
        <p:spPr bwMode="auto">
          <a:xfrm>
            <a:off x="349807" y="3775088"/>
            <a:ext cx="1363418" cy="252000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hu-HU" sz="1200" b="1" dirty="0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8" name="Szövegdoboz 34"/>
          <p:cNvSpPr txBox="1">
            <a:spLocks noChangeArrowheads="1"/>
          </p:cNvSpPr>
          <p:nvPr/>
        </p:nvSpPr>
        <p:spPr bwMode="auto">
          <a:xfrm>
            <a:off x="7579587" y="5932461"/>
            <a:ext cx="837865" cy="34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600" b="1" dirty="0" err="1">
                <a:latin typeface="Arial" charset="0"/>
              </a:rPr>
              <a:t>TWh</a:t>
            </a:r>
            <a:endParaRPr lang="hu-HU" sz="1600" b="1" dirty="0">
              <a:latin typeface="Arial" charset="0"/>
            </a:endParaRPr>
          </a:p>
        </p:txBody>
      </p:sp>
      <p:sp>
        <p:nvSpPr>
          <p:cNvPr id="10" name="Lekerekített téglalap 9"/>
          <p:cNvSpPr/>
          <p:nvPr/>
        </p:nvSpPr>
        <p:spPr bwMode="auto">
          <a:xfrm>
            <a:off x="7380312" y="5085184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24. Szélerőművek kihasználási óraszáma 2010-ben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504" y="6021288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ENTSO-E:  </a:t>
            </a:r>
            <a:r>
              <a:rPr lang="hu-HU" sz="1200" dirty="0" err="1">
                <a:latin typeface="Arial" charset="0"/>
              </a:rPr>
              <a:t>Statistical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Yearbook</a:t>
            </a:r>
            <a:r>
              <a:rPr lang="hu-HU" sz="1200" dirty="0">
                <a:latin typeface="Arial" charset="0"/>
              </a:rPr>
              <a:t> 2010, p. 24. </a:t>
            </a:r>
          </a:p>
        </p:txBody>
      </p:sp>
      <p:graphicFrame>
        <p:nvGraphicFramePr>
          <p:cNvPr id="11" name="Diagram 7"/>
          <p:cNvGraphicFramePr>
            <a:graphicFrameLocks/>
          </p:cNvGraphicFramePr>
          <p:nvPr/>
        </p:nvGraphicFramePr>
        <p:xfrm>
          <a:off x="0" y="260648"/>
          <a:ext cx="8994063" cy="5684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zövegdoboz 9"/>
          <p:cNvSpPr txBox="1">
            <a:spLocks noChangeArrowheads="1"/>
          </p:cNvSpPr>
          <p:nvPr/>
        </p:nvSpPr>
        <p:spPr bwMode="auto">
          <a:xfrm>
            <a:off x="4571181" y="692696"/>
            <a:ext cx="4105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Arial" charset="0"/>
              </a:rPr>
              <a:t>ENTSOE-E átlag: 1739 h/a</a:t>
            </a:r>
          </a:p>
        </p:txBody>
      </p:sp>
      <p:sp>
        <p:nvSpPr>
          <p:cNvPr id="9" name="Szövegdoboz 9"/>
          <p:cNvSpPr txBox="1">
            <a:spLocks noChangeArrowheads="1"/>
          </p:cNvSpPr>
          <p:nvPr/>
        </p:nvSpPr>
        <p:spPr bwMode="auto">
          <a:xfrm>
            <a:off x="0" y="692696"/>
            <a:ext cx="936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 dirty="0">
                <a:latin typeface="Arial" charset="0"/>
              </a:rPr>
              <a:t>h/a</a:t>
            </a:r>
          </a:p>
        </p:txBody>
      </p:sp>
      <p:sp>
        <p:nvSpPr>
          <p:cNvPr id="10" name="Szövegdoboz 9"/>
          <p:cNvSpPr txBox="1">
            <a:spLocks noChangeArrowheads="1"/>
          </p:cNvSpPr>
          <p:nvPr/>
        </p:nvSpPr>
        <p:spPr bwMode="auto">
          <a:xfrm>
            <a:off x="2325800" y="5557792"/>
            <a:ext cx="431800" cy="368300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lIns="36000" rIns="36000">
            <a:spAutoFit/>
          </a:bodyPr>
          <a:lstStyle/>
          <a:p>
            <a:r>
              <a:rPr lang="hu-HU" sz="1800" b="1" dirty="0">
                <a:solidFill>
                  <a:srgbClr val="FF0000"/>
                </a:solidFill>
                <a:latin typeface="Arial" charset="0"/>
              </a:rPr>
              <a:t>HU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25. Vízerőműves villamosenergia-termelés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4"/>
          <p:cNvSpPr txBox="1">
            <a:spLocks noChangeArrowheads="1"/>
          </p:cNvSpPr>
          <p:nvPr/>
        </p:nvSpPr>
        <p:spPr bwMode="auto">
          <a:xfrm>
            <a:off x="7604200" y="5957626"/>
            <a:ext cx="856232" cy="35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600" b="1">
                <a:latin typeface="Arial" charset="0"/>
              </a:rPr>
              <a:t>TWh</a:t>
            </a:r>
          </a:p>
        </p:txBody>
      </p:sp>
      <p:graphicFrame>
        <p:nvGraphicFramePr>
          <p:cNvPr id="5" name="Diagram helye 9"/>
          <p:cNvGraphicFramePr>
            <a:graphicFrameLocks noGrp="1"/>
          </p:cNvGraphicFramePr>
          <p:nvPr/>
        </p:nvGraphicFramePr>
        <p:xfrm>
          <a:off x="36512" y="130023"/>
          <a:ext cx="9144000" cy="6251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r:id="rId4" imgW="8461981" imgH="6120914" progId="Excel.Sheet.8">
                  <p:embed/>
                </p:oleObj>
              </mc:Choice>
              <mc:Fallback>
                <p:oleObj r:id="rId4" imgW="8461981" imgH="6120914" progId="Excel.Sheet.8">
                  <p:embed/>
                  <p:pic>
                    <p:nvPicPr>
                      <p:cNvPr id="0" name="Diagram hely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" y="130023"/>
                        <a:ext cx="9144000" cy="62513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zövegdoboz 34"/>
          <p:cNvSpPr txBox="1">
            <a:spLocks noChangeArrowheads="1"/>
          </p:cNvSpPr>
          <p:nvPr/>
        </p:nvSpPr>
        <p:spPr bwMode="auto">
          <a:xfrm>
            <a:off x="294500" y="4883112"/>
            <a:ext cx="1393307" cy="252000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hu-HU" sz="1200" b="1" dirty="0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7380312" y="5085184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26. Vízerőművek kihasználási óraszáma, 2010-ben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123" y="6021288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ENTSO-E:  </a:t>
            </a:r>
            <a:r>
              <a:rPr lang="hu-HU" sz="1200" dirty="0" err="1">
                <a:latin typeface="Arial" charset="0"/>
              </a:rPr>
              <a:t>Statistical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Yearbook</a:t>
            </a:r>
            <a:r>
              <a:rPr lang="hu-HU" sz="1200" dirty="0">
                <a:latin typeface="Arial" charset="0"/>
              </a:rPr>
              <a:t> 2010, p. 24. </a:t>
            </a:r>
          </a:p>
        </p:txBody>
      </p:sp>
      <p:graphicFrame>
        <p:nvGraphicFramePr>
          <p:cNvPr id="10" name="Diagram 7"/>
          <p:cNvGraphicFramePr>
            <a:graphicFrameLocks/>
          </p:cNvGraphicFramePr>
          <p:nvPr/>
        </p:nvGraphicFramePr>
        <p:xfrm>
          <a:off x="101599" y="239440"/>
          <a:ext cx="8898400" cy="573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zövegdoboz 9"/>
          <p:cNvSpPr txBox="1">
            <a:spLocks noChangeArrowheads="1"/>
          </p:cNvSpPr>
          <p:nvPr/>
        </p:nvSpPr>
        <p:spPr bwMode="auto">
          <a:xfrm>
            <a:off x="4674160" y="519652"/>
            <a:ext cx="4105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Arial" charset="0"/>
              </a:rPr>
              <a:t>ENTSOE-E átlag: 2927 h/a</a:t>
            </a:r>
          </a:p>
        </p:txBody>
      </p:sp>
      <p:sp>
        <p:nvSpPr>
          <p:cNvPr id="9" name="Szövegdoboz 9"/>
          <p:cNvSpPr txBox="1">
            <a:spLocks noChangeArrowheads="1"/>
          </p:cNvSpPr>
          <p:nvPr/>
        </p:nvSpPr>
        <p:spPr bwMode="auto">
          <a:xfrm>
            <a:off x="-36513" y="465690"/>
            <a:ext cx="93662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000" b="1" dirty="0">
                <a:latin typeface="Arial" charset="0"/>
              </a:rPr>
              <a:t>h/a</a:t>
            </a:r>
          </a:p>
        </p:txBody>
      </p:sp>
      <p:sp>
        <p:nvSpPr>
          <p:cNvPr id="11" name="Szövegdoboz 10"/>
          <p:cNvSpPr txBox="1">
            <a:spLocks noChangeArrowheads="1"/>
          </p:cNvSpPr>
          <p:nvPr/>
        </p:nvSpPr>
        <p:spPr bwMode="auto">
          <a:xfrm>
            <a:off x="2872522" y="5580980"/>
            <a:ext cx="396000" cy="349702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lIns="0" tIns="36000" rIns="0" bIns="36000">
            <a:spAutoFit/>
          </a:bodyPr>
          <a:lstStyle/>
          <a:p>
            <a:pPr algn="ctr"/>
            <a:r>
              <a:rPr lang="hu-HU" sz="1800" b="1" dirty="0">
                <a:solidFill>
                  <a:srgbClr val="FF0000"/>
                </a:solidFill>
                <a:latin typeface="Arial" charset="0"/>
              </a:rPr>
              <a:t>HU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40000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27. A naperőművek (PV) teljesítőképessége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9581" y="6038193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IEA: World </a:t>
            </a:r>
            <a:r>
              <a:rPr lang="hu-HU" sz="1200" dirty="0" err="1">
                <a:latin typeface="Arial" charset="0"/>
              </a:rPr>
              <a:t>Energy</a:t>
            </a:r>
            <a:r>
              <a:rPr lang="hu-HU" sz="1200" dirty="0">
                <a:latin typeface="Arial" charset="0"/>
              </a:rPr>
              <a:t> Outlook 2011, p.185 </a:t>
            </a:r>
          </a:p>
        </p:txBody>
      </p:sp>
      <p:sp>
        <p:nvSpPr>
          <p:cNvPr id="6" name="Szövegdoboz 18"/>
          <p:cNvSpPr txBox="1">
            <a:spLocks noChangeArrowheads="1"/>
          </p:cNvSpPr>
          <p:nvPr/>
        </p:nvSpPr>
        <p:spPr bwMode="auto">
          <a:xfrm>
            <a:off x="1475656" y="116632"/>
            <a:ext cx="6480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 b="1" dirty="0">
                <a:solidFill>
                  <a:srgbClr val="990099"/>
                </a:solidFill>
                <a:latin typeface="Arial" charset="0"/>
              </a:rPr>
              <a:t>Az új energiapolitika forgatókönyve alapján</a:t>
            </a:r>
          </a:p>
        </p:txBody>
      </p:sp>
      <p:graphicFrame>
        <p:nvGraphicFramePr>
          <p:cNvPr id="9" name="Diagram 6"/>
          <p:cNvGraphicFramePr>
            <a:graphicFrameLocks/>
          </p:cNvGraphicFramePr>
          <p:nvPr/>
        </p:nvGraphicFramePr>
        <p:xfrm>
          <a:off x="101600" y="476672"/>
          <a:ext cx="8892000" cy="554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7841388" y="5258228"/>
            <a:ext cx="719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b="1" dirty="0">
                <a:latin typeface="Arial" charset="0"/>
              </a:rPr>
              <a:t>GW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28. Napelemes (PV) villamosenergia-termelés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4763" y="6093296"/>
            <a:ext cx="665807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EWEA: EU </a:t>
            </a:r>
            <a:r>
              <a:rPr lang="en-US" sz="1200">
                <a:latin typeface="Arial" charset="0"/>
              </a:rPr>
              <a:t>Energ</a:t>
            </a:r>
            <a:r>
              <a:rPr lang="hu-HU" sz="1200">
                <a:latin typeface="Arial" charset="0"/>
              </a:rPr>
              <a:t>y Policy to 2050, </a:t>
            </a:r>
            <a:r>
              <a:rPr lang="en-US" sz="1200">
                <a:latin typeface="Arial" charset="0"/>
              </a:rPr>
              <a:t> </a:t>
            </a:r>
            <a:r>
              <a:rPr lang="hu-HU" sz="1200">
                <a:latin typeface="Arial" charset="0"/>
              </a:rPr>
              <a:t>2011. március</a:t>
            </a:r>
          </a:p>
        </p:txBody>
      </p:sp>
      <p:sp>
        <p:nvSpPr>
          <p:cNvPr id="6" name="Szövegdoboz 34"/>
          <p:cNvSpPr txBox="1">
            <a:spLocks noChangeArrowheads="1"/>
          </p:cNvSpPr>
          <p:nvPr/>
        </p:nvSpPr>
        <p:spPr bwMode="auto">
          <a:xfrm>
            <a:off x="7740650" y="5805264"/>
            <a:ext cx="8095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600" b="1">
                <a:latin typeface="Arial" charset="0"/>
              </a:rPr>
              <a:t>TWh</a:t>
            </a:r>
          </a:p>
        </p:txBody>
      </p:sp>
      <p:graphicFrame>
        <p:nvGraphicFramePr>
          <p:cNvPr id="7" name="Diagram helye 11"/>
          <p:cNvGraphicFramePr>
            <a:graphicFrameLocks noGrp="1"/>
          </p:cNvGraphicFramePr>
          <p:nvPr/>
        </p:nvGraphicFramePr>
        <p:xfrm>
          <a:off x="0" y="0"/>
          <a:ext cx="9093200" cy="6309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r:id="rId4" imgW="8900931" imgH="6340390" progId="Excel.Sheet.8">
                  <p:embed/>
                </p:oleObj>
              </mc:Choice>
              <mc:Fallback>
                <p:oleObj r:id="rId4" imgW="8900931" imgH="6340390" progId="Excel.Sheet.8">
                  <p:embed/>
                  <p:pic>
                    <p:nvPicPr>
                      <p:cNvPr id="0" name="Diagram helye 1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093200" cy="6309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zövegdoboz 34"/>
          <p:cNvSpPr txBox="1">
            <a:spLocks noChangeArrowheads="1"/>
          </p:cNvSpPr>
          <p:nvPr/>
        </p:nvSpPr>
        <p:spPr bwMode="auto">
          <a:xfrm>
            <a:off x="179512" y="3789040"/>
            <a:ext cx="1831619" cy="288000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hu-HU" sz="1400" b="1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9" name="Lekerekített téglalap 8"/>
          <p:cNvSpPr/>
          <p:nvPr/>
        </p:nvSpPr>
        <p:spPr bwMode="auto">
          <a:xfrm>
            <a:off x="7380312" y="5085184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29. Naperőműves* villamosenergia-termelés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4"/>
          <p:cNvSpPr txBox="1">
            <a:spLocks noChangeArrowheads="1"/>
          </p:cNvSpPr>
          <p:nvPr/>
        </p:nvSpPr>
        <p:spPr bwMode="auto">
          <a:xfrm>
            <a:off x="7359526" y="5754985"/>
            <a:ext cx="7921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>
                <a:latin typeface="Arial" charset="0"/>
              </a:rPr>
              <a:t>TWh</a:t>
            </a:r>
          </a:p>
        </p:txBody>
      </p:sp>
      <p:graphicFrame>
        <p:nvGraphicFramePr>
          <p:cNvPr id="5" name="Diagram helye 11"/>
          <p:cNvGraphicFramePr>
            <a:graphicFrameLocks noGrp="1"/>
          </p:cNvGraphicFramePr>
          <p:nvPr/>
        </p:nvGraphicFramePr>
        <p:xfrm>
          <a:off x="245938" y="260648"/>
          <a:ext cx="8718550" cy="580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r:id="rId4" imgW="8724132" imgH="5803895" progId="Excel.Sheet.8">
                  <p:embed/>
                </p:oleObj>
              </mc:Choice>
              <mc:Fallback>
                <p:oleObj r:id="rId4" imgW="8724132" imgH="5803895" progId="Excel.Sheet.8">
                  <p:embed/>
                  <p:pic>
                    <p:nvPicPr>
                      <p:cNvPr id="0" name="Diagram helye 1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38" y="260648"/>
                        <a:ext cx="8718550" cy="5802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zövegdoboz 34"/>
          <p:cNvSpPr txBox="1">
            <a:spLocks noChangeArrowheads="1"/>
          </p:cNvSpPr>
          <p:nvPr/>
        </p:nvSpPr>
        <p:spPr bwMode="auto">
          <a:xfrm>
            <a:off x="6545244" y="3068960"/>
            <a:ext cx="22322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*Tükrös </a:t>
            </a:r>
            <a:r>
              <a:rPr lang="hu-H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naperőművek(CSP)</a:t>
            </a:r>
            <a:endParaRPr lang="hu-H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7308304" y="4725144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30. Geotermikus villamosenergia-termelés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4" name="Diagram helye 7"/>
          <p:cNvGraphicFramePr>
            <a:graphicFrameLocks noGrp="1"/>
          </p:cNvGraphicFramePr>
          <p:nvPr/>
        </p:nvGraphicFramePr>
        <p:xfrm>
          <a:off x="173483" y="404664"/>
          <a:ext cx="8863013" cy="580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r:id="rId4" imgW="8864352" imgH="5803895" progId="Excel.Sheet.8">
                  <p:embed/>
                </p:oleObj>
              </mc:Choice>
              <mc:Fallback>
                <p:oleObj r:id="rId4" imgW="8864352" imgH="5803895" progId="Excel.Sheet.8">
                  <p:embed/>
                  <p:pic>
                    <p:nvPicPr>
                      <p:cNvPr id="0" name="Diagram helye 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483" y="404664"/>
                        <a:ext cx="8863013" cy="5802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zövegdoboz 34"/>
          <p:cNvSpPr txBox="1">
            <a:spLocks noChangeArrowheads="1"/>
          </p:cNvSpPr>
          <p:nvPr/>
        </p:nvSpPr>
        <p:spPr bwMode="auto">
          <a:xfrm>
            <a:off x="7647433" y="5846614"/>
            <a:ext cx="792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>
                <a:latin typeface="Arial" charset="0"/>
              </a:rPr>
              <a:t>TWh</a:t>
            </a:r>
          </a:p>
        </p:txBody>
      </p:sp>
      <p:sp>
        <p:nvSpPr>
          <p:cNvPr id="6" name="Szövegdoboz 34"/>
          <p:cNvSpPr txBox="1">
            <a:spLocks noChangeArrowheads="1"/>
          </p:cNvSpPr>
          <p:nvPr/>
        </p:nvSpPr>
        <p:spPr bwMode="auto">
          <a:xfrm>
            <a:off x="122683" y="3152626"/>
            <a:ext cx="1792288" cy="369888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1800" b="1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7380312" y="4869160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31. Biomasszás villamosenergia-termelés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4"/>
          <p:cNvSpPr txBox="1">
            <a:spLocks noChangeArrowheads="1"/>
          </p:cNvSpPr>
          <p:nvPr/>
        </p:nvSpPr>
        <p:spPr bwMode="auto">
          <a:xfrm>
            <a:off x="7543137" y="5898758"/>
            <a:ext cx="845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600" b="1" dirty="0" err="1">
                <a:latin typeface="Arial" charset="0"/>
              </a:rPr>
              <a:t>TWh</a:t>
            </a:r>
            <a:endParaRPr lang="hu-HU" sz="1600" b="1" dirty="0">
              <a:latin typeface="Arial" charset="0"/>
            </a:endParaRPr>
          </a:p>
        </p:txBody>
      </p:sp>
      <p:graphicFrame>
        <p:nvGraphicFramePr>
          <p:cNvPr id="8" name="Diagram helye 8"/>
          <p:cNvGraphicFramePr>
            <a:graphicFrameLocks noGrp="1"/>
          </p:cNvGraphicFramePr>
          <p:nvPr/>
        </p:nvGraphicFramePr>
        <p:xfrm>
          <a:off x="50800" y="50801"/>
          <a:ext cx="9042400" cy="620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34"/>
          <p:cNvSpPr txBox="1">
            <a:spLocks noChangeArrowheads="1"/>
          </p:cNvSpPr>
          <p:nvPr/>
        </p:nvSpPr>
        <p:spPr bwMode="auto">
          <a:xfrm>
            <a:off x="381022" y="3068960"/>
            <a:ext cx="1373802" cy="276999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hu-HU" sz="1200" b="1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7380312" y="5085184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32. Hulladékból villamos energia, EU-27, 2009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3975" y="6092552"/>
            <a:ext cx="74866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</a:t>
            </a:r>
            <a:r>
              <a:rPr lang="en-US" sz="1200">
                <a:latin typeface="Arial" charset="0"/>
              </a:rPr>
              <a:t>The State of Renewable Energies in Europe</a:t>
            </a:r>
            <a:r>
              <a:rPr lang="hu-HU" sz="1200">
                <a:latin typeface="Arial" charset="0"/>
              </a:rPr>
              <a:t> – 10th EurOserv’ER Report – 2010. p. 94. </a:t>
            </a:r>
          </a:p>
        </p:txBody>
      </p:sp>
      <p:graphicFrame>
        <p:nvGraphicFramePr>
          <p:cNvPr id="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5088" y="239440"/>
          <a:ext cx="8966200" cy="585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411" y="4344941"/>
            <a:ext cx="1440731" cy="307777"/>
          </a:xfrm>
          <a:prstGeom prst="rect">
            <a:avLst/>
          </a:prstGeom>
          <a:solidFill>
            <a:srgbClr val="FFFFA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400" b="1" dirty="0">
                <a:solidFill>
                  <a:srgbClr val="FF0000"/>
                </a:solidFill>
                <a:latin typeface="Arial" charset="0"/>
              </a:rPr>
              <a:t>Magyarország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524328" y="5733256"/>
            <a:ext cx="720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600" b="1" dirty="0" err="1">
                <a:latin typeface="Arial" charset="0"/>
              </a:rPr>
              <a:t>GWh</a:t>
            </a:r>
            <a:endParaRPr lang="hu-HU" sz="1600" b="1" dirty="0">
              <a:latin typeface="Arial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049144" y="5252690"/>
            <a:ext cx="2627312" cy="336550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600" b="1">
                <a:solidFill>
                  <a:srgbClr val="800080"/>
                </a:solidFill>
                <a:latin typeface="Arial" charset="0"/>
              </a:rPr>
              <a:t>Egy évi növekedés 1,3%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516216" y="3573016"/>
            <a:ext cx="2160240" cy="1465263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800" b="1" dirty="0">
                <a:solidFill>
                  <a:srgbClr val="008000"/>
                </a:solidFill>
                <a:latin typeface="Arial" charset="0"/>
              </a:rPr>
              <a:t>Háztartási hulladékot tüzelő erőművek bruttó villamosenergia-termelése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120581" y="4987577"/>
            <a:ext cx="2492375" cy="336550"/>
          </a:xfrm>
          <a:prstGeom prst="rect">
            <a:avLst/>
          </a:prstGeom>
          <a:solidFill>
            <a:srgbClr val="FFFF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b="1" dirty="0">
                <a:solidFill>
                  <a:srgbClr val="0000FF"/>
                </a:solidFill>
                <a:latin typeface="Arial" charset="0"/>
              </a:rPr>
              <a:t>Összesen 15 377 </a:t>
            </a:r>
            <a:r>
              <a:rPr lang="hu-HU" sz="1600" b="1" dirty="0" err="1">
                <a:solidFill>
                  <a:srgbClr val="0000FF"/>
                </a:solidFill>
                <a:latin typeface="Arial" charset="0"/>
              </a:rPr>
              <a:t>GWh</a:t>
            </a:r>
            <a:endParaRPr lang="hu-HU" sz="1600" b="1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33. Árapály- és hullámerőműves termelés 2020-ra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4"/>
          <p:cNvSpPr txBox="1">
            <a:spLocks noChangeArrowheads="1"/>
          </p:cNvSpPr>
          <p:nvPr/>
        </p:nvSpPr>
        <p:spPr bwMode="auto">
          <a:xfrm>
            <a:off x="7595616" y="5781573"/>
            <a:ext cx="792163" cy="383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1800" b="1">
                <a:latin typeface="Arial" charset="0"/>
              </a:rPr>
              <a:t>TWh</a:t>
            </a:r>
          </a:p>
        </p:txBody>
      </p:sp>
      <p:graphicFrame>
        <p:nvGraphicFramePr>
          <p:cNvPr id="5" name="Diagram helye 9"/>
          <p:cNvGraphicFramePr>
            <a:graphicFrameLocks noGrp="1"/>
          </p:cNvGraphicFramePr>
          <p:nvPr/>
        </p:nvGraphicFramePr>
        <p:xfrm>
          <a:off x="143891" y="260648"/>
          <a:ext cx="8964613" cy="5976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r:id="rId4" imgW="8967993" imgH="5761219" progId="Excel.Sheet.8">
                  <p:embed/>
                </p:oleObj>
              </mc:Choice>
              <mc:Fallback>
                <p:oleObj r:id="rId4" imgW="8967993" imgH="5761219" progId="Excel.Sheet.8">
                  <p:embed/>
                  <p:pic>
                    <p:nvPicPr>
                      <p:cNvPr id="0" name="Diagram hely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91" y="260648"/>
                        <a:ext cx="8964613" cy="5976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ekerekített téglalap 5"/>
          <p:cNvSpPr/>
          <p:nvPr/>
        </p:nvSpPr>
        <p:spPr bwMode="auto">
          <a:xfrm>
            <a:off x="7524328" y="4797152"/>
            <a:ext cx="1080120" cy="504056"/>
          </a:xfrm>
          <a:prstGeom prst="roundRect">
            <a:avLst>
              <a:gd name="adj" fmla="val 28185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rial" charset="0"/>
              </a:rPr>
              <a:t>EU-27</a:t>
            </a:r>
          </a:p>
        </p:txBody>
      </p:sp>
    </p:spTree>
  </p:cSld>
  <p:clrMapOvr>
    <a:masterClrMapping/>
  </p:clrMapOvr>
  <p:transition spd="slow" advClick="0" advTm="30000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34. A német megújulós energiatermelés távlatai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Szövegdoboz 24"/>
          <p:cNvSpPr txBox="1"/>
          <p:nvPr/>
        </p:nvSpPr>
        <p:spPr>
          <a:xfrm>
            <a:off x="-36512" y="6021288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Energiewirtschaftliche Tagesfragen, 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62. k. 5. sz. 2012. p. 30-37.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Diagram 25"/>
          <p:cNvGraphicFramePr/>
          <p:nvPr/>
        </p:nvGraphicFramePr>
        <p:xfrm>
          <a:off x="107504" y="188640"/>
          <a:ext cx="900000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35. A német primerenergia-felhasználás távlata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496" y="600154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Energiewirtschaftliche Tagesfragen, 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62. k. 5. sz. 2012. p. 30-37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260648"/>
          <a:ext cx="9144000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914106" y="57770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smtClean="0">
                <a:latin typeface="Arial" pitchFamily="34" charset="0"/>
                <a:cs typeface="Arial" pitchFamily="34" charset="0"/>
              </a:rPr>
              <a:t>14 539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706194" y="715594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smtClean="0">
                <a:latin typeface="Arial" pitchFamily="34" charset="0"/>
                <a:cs typeface="Arial" pitchFamily="34" charset="0"/>
              </a:rPr>
              <a:t>14 044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333912" y="157827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 smtClean="0">
                <a:latin typeface="Arial" pitchFamily="34" charset="0"/>
                <a:cs typeface="Arial" pitchFamily="34" charset="0"/>
              </a:rPr>
              <a:t>11 383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4946554" y="2845394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b="1" dirty="0" smtClean="0">
                <a:latin typeface="Arial" pitchFamily="34" charset="0"/>
                <a:cs typeface="Arial" pitchFamily="34" charset="0"/>
              </a:rPr>
              <a:t>7 267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5752594" y="279488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b="1" dirty="0" smtClean="0">
                <a:latin typeface="Arial" pitchFamily="34" charset="0"/>
                <a:cs typeface="Arial" pitchFamily="34" charset="0"/>
              </a:rPr>
              <a:t>7 441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545244" y="291099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b="1" dirty="0" smtClean="0">
                <a:latin typeface="Arial" pitchFamily="34" charset="0"/>
                <a:cs typeface="Arial" pitchFamily="34" charset="0"/>
              </a:rPr>
              <a:t>6 993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43542" y="57770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 smtClean="0">
                <a:latin typeface="Arial" pitchFamily="34" charset="0"/>
                <a:cs typeface="Arial" pitchFamily="34" charset="0"/>
              </a:rPr>
              <a:t>PJ</a:t>
            </a:r>
            <a:endParaRPr lang="hu-H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347864" y="54811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dirty="0" smtClean="0">
                <a:solidFill>
                  <a:srgbClr val="660066"/>
                </a:solidFill>
              </a:rPr>
              <a:t>Hatékonyság-javulás</a:t>
            </a:r>
            <a:endParaRPr lang="hu-HU" sz="2400" b="1" i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36. A német villamosenergia-termelés jövője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-8046" y="600154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hu-HU" sz="1400" dirty="0" err="1" smtClean="0">
                <a:cs typeface="Arial" pitchFamily="34" charset="0"/>
              </a:rPr>
              <a:t>Brennstoff-Wärme-Kraft</a:t>
            </a:r>
            <a:r>
              <a:rPr lang="hu-HU" sz="1400" dirty="0" smtClean="0">
                <a:cs typeface="Arial" pitchFamily="34" charset="0"/>
              </a:rPr>
              <a:t>,  64. k. 4. sz. 2012. p. 91.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303628"/>
          <a:ext cx="9108000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-58056" y="634640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 smtClean="0"/>
              <a:t>TWh</a:t>
            </a:r>
            <a:endParaRPr lang="hu-HU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1015142" y="469611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23%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029094" y="270892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22%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779984" y="503235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6%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794498" y="372169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11%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588296" y="4624108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5%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1043608" y="1086424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8%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779984" y="1686294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17%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6559268" y="2262358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25%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1029094" y="3672928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24%</a:t>
            </a:r>
            <a:endParaRPr lang="hu-HU" b="1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3779984" y="4452188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26%</a:t>
            </a:r>
            <a:endParaRPr lang="hu-HU" b="1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6530802" y="491736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13%</a:t>
            </a:r>
            <a:endParaRPr lang="hu-HU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1014580" y="1921492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14%</a:t>
            </a:r>
            <a:endParaRPr lang="hu-HU" b="1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3794498" y="317465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18%</a:t>
            </a:r>
            <a:endParaRPr lang="hu-HU" b="1" dirty="0"/>
          </a:p>
        </p:txBody>
      </p:sp>
      <p:sp>
        <p:nvSpPr>
          <p:cNvPr id="20" name="Szövegdoboz 19"/>
          <p:cNvSpPr txBox="1"/>
          <p:nvPr/>
        </p:nvSpPr>
        <p:spPr>
          <a:xfrm>
            <a:off x="6530802" y="412583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22%</a:t>
            </a:r>
            <a:endParaRPr lang="hu-HU" b="1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1043608" y="137445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6%</a:t>
            </a:r>
            <a:endParaRPr lang="hu-HU" b="1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3779984" y="2369178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19%</a:t>
            </a:r>
            <a:endParaRPr lang="hu-HU" b="1" dirty="0"/>
          </a:p>
        </p:txBody>
      </p:sp>
      <p:sp>
        <p:nvSpPr>
          <p:cNvPr id="23" name="Szövegdoboz 22"/>
          <p:cNvSpPr txBox="1"/>
          <p:nvPr/>
        </p:nvSpPr>
        <p:spPr>
          <a:xfrm>
            <a:off x="6530802" y="3174656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30%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70000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37. Német bioenergia-hasznosítás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-8046" y="5971391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cs typeface="Arial" pitchFamily="34" charset="0"/>
              </a:rPr>
              <a:t>Forrás</a:t>
            </a:r>
            <a:r>
              <a:rPr lang="hu-HU" sz="1400" dirty="0" smtClean="0">
                <a:cs typeface="Arial" pitchFamily="34" charset="0"/>
              </a:rPr>
              <a:t>: </a:t>
            </a:r>
            <a:r>
              <a:rPr lang="de-AT" sz="1400" dirty="0" smtClean="0">
                <a:cs typeface="Arial" pitchFamily="34" charset="0"/>
              </a:rPr>
              <a:t>Brennstoff-Wärme-Kraft,  </a:t>
            </a:r>
            <a:r>
              <a:rPr lang="hu-HU" sz="1400" dirty="0" smtClean="0">
                <a:cs typeface="Arial" pitchFamily="34" charset="0"/>
              </a:rPr>
              <a:t>64. k. 4. sz. 2012. p. 73.</a:t>
            </a:r>
            <a:endParaRPr lang="hu-HU" sz="1400" dirty="0"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30626" y="325100"/>
          <a:ext cx="41044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97122340"/>
              </p:ext>
            </p:extLst>
          </p:nvPr>
        </p:nvGraphicFramePr>
        <p:xfrm>
          <a:off x="4774634" y="325100"/>
          <a:ext cx="41044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130626" y="3390932"/>
          <a:ext cx="41044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846642" y="3390932"/>
          <a:ext cx="41044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971600" y="258932"/>
            <a:ext cx="2232000" cy="504000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Bio-energia</a:t>
            </a:r>
            <a:endParaRPr lang="hu-H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57086" y="3030932"/>
            <a:ext cx="2232000" cy="461665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Bio-villany</a:t>
            </a:r>
            <a:endParaRPr lang="hu-H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5652368" y="3030932"/>
            <a:ext cx="2232000" cy="461665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Bio-hő</a:t>
            </a:r>
            <a:endParaRPr lang="hu-H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580112" y="258932"/>
            <a:ext cx="2412000" cy="468000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Bio-közlekedés</a:t>
            </a:r>
            <a:endParaRPr lang="hu-H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755576" y="250741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rgbClr val="660066"/>
                </a:solidFill>
              </a:rPr>
              <a:t>összesen: 1103 PJ</a:t>
            </a:r>
            <a:endParaRPr lang="hu-HU" b="1" dirty="0">
              <a:solidFill>
                <a:srgbClr val="660066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5436096" y="252658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rgbClr val="660066"/>
                </a:solidFill>
              </a:rPr>
              <a:t>összesen: 124 PJ</a:t>
            </a:r>
            <a:endParaRPr lang="hu-HU" b="1" dirty="0">
              <a:solidFill>
                <a:srgbClr val="660066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755576" y="563222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rgbClr val="660066"/>
                </a:solidFill>
              </a:rPr>
              <a:t>összesen: 36,9 </a:t>
            </a:r>
            <a:r>
              <a:rPr lang="hu-HU" b="1" dirty="0" err="1" smtClean="0">
                <a:solidFill>
                  <a:srgbClr val="660066"/>
                </a:solidFill>
              </a:rPr>
              <a:t>TWh</a:t>
            </a:r>
            <a:endParaRPr lang="hu-HU" b="1" dirty="0">
              <a:solidFill>
                <a:srgbClr val="660066"/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5580112" y="563744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rgbClr val="660066"/>
                </a:solidFill>
              </a:rPr>
              <a:t>összesen: 455 PJ</a:t>
            </a:r>
            <a:endParaRPr lang="hu-HU" b="1" dirty="0">
              <a:solidFill>
                <a:srgbClr val="660066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4067944" y="2750832"/>
            <a:ext cx="900000" cy="504000"/>
          </a:xfrm>
          <a:prstGeom prst="roundRect">
            <a:avLst/>
          </a:prstGeom>
          <a:solidFill>
            <a:srgbClr val="00CC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 smtClean="0">
                <a:solidFill>
                  <a:schemeClr val="tx1"/>
                </a:solidFill>
              </a:rPr>
              <a:t>2011</a:t>
            </a:r>
            <a:endParaRPr lang="hu-H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80000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38. Német biogáz-betáplálás a földgázhálózatba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123" y="6036364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BDEW:  </a:t>
            </a:r>
            <a:r>
              <a:rPr lang="hu-HU" sz="1200" dirty="0" err="1">
                <a:latin typeface="Arial" charset="0"/>
              </a:rPr>
              <a:t>Energiemarkt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Deutschland</a:t>
            </a:r>
            <a:r>
              <a:rPr lang="hu-HU" sz="1200" dirty="0">
                <a:latin typeface="Arial" charset="0"/>
              </a:rPr>
              <a:t>, Sommer  2010. (</a:t>
            </a:r>
            <a:r>
              <a:rPr lang="hu-HU" sz="1200" dirty="0" err="1">
                <a:latin typeface="Arial" charset="0"/>
              </a:rPr>
              <a:t>www</a:t>
            </a:r>
            <a:r>
              <a:rPr lang="hu-HU" sz="1200" dirty="0">
                <a:latin typeface="Arial" charset="0"/>
              </a:rPr>
              <a:t>,</a:t>
            </a:r>
            <a:r>
              <a:rPr lang="hu-HU" sz="1200" dirty="0" err="1">
                <a:latin typeface="Arial" charset="0"/>
              </a:rPr>
              <a:t>bdew.de</a:t>
            </a:r>
            <a:r>
              <a:rPr lang="hu-HU" sz="1200" dirty="0">
                <a:latin typeface="Arial" charset="0"/>
              </a:rPr>
              <a:t>) </a:t>
            </a:r>
          </a:p>
        </p:txBody>
      </p:sp>
      <p:graphicFrame>
        <p:nvGraphicFramePr>
          <p:cNvPr id="8" name="Diagram 5"/>
          <p:cNvGraphicFramePr>
            <a:graphicFrameLocks/>
          </p:cNvGraphicFramePr>
          <p:nvPr/>
        </p:nvGraphicFramePr>
        <p:xfrm>
          <a:off x="0" y="311448"/>
          <a:ext cx="9144000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38. Német háztartások fűtési összetétele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3783" y="6007398"/>
            <a:ext cx="651510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>
                <a:latin typeface="Arial" charset="0"/>
              </a:rPr>
              <a:t>Forrás:</a:t>
            </a:r>
            <a:r>
              <a:rPr lang="hu-HU" sz="1200">
                <a:latin typeface="Arial" charset="0"/>
              </a:rPr>
              <a:t> BDEW:  Energiemarkt Deutschland, Sommer 2010. (www,bdew.de) </a:t>
            </a:r>
          </a:p>
        </p:txBody>
      </p:sp>
      <p:graphicFrame>
        <p:nvGraphicFramePr>
          <p:cNvPr id="8" name="Diagram helye 13"/>
          <p:cNvGraphicFramePr>
            <a:graphicFrameLocks noGrp="1"/>
          </p:cNvGraphicFramePr>
          <p:nvPr/>
        </p:nvGraphicFramePr>
        <p:xfrm>
          <a:off x="0" y="311448"/>
          <a:ext cx="9144000" cy="5709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50000"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40.  A német háztartások energiaigénye 2050-ig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116" y="6021288"/>
            <a:ext cx="65151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u="sng" dirty="0">
                <a:latin typeface="Arial" charset="0"/>
              </a:rPr>
              <a:t>Forrás:</a:t>
            </a:r>
            <a:r>
              <a:rPr lang="hu-HU" sz="1200" dirty="0">
                <a:latin typeface="Arial" charset="0"/>
              </a:rPr>
              <a:t> </a:t>
            </a:r>
            <a:r>
              <a:rPr lang="hu-HU" sz="1200" dirty="0" err="1">
                <a:latin typeface="Arial" charset="0"/>
              </a:rPr>
              <a:t>Brennstoff-W</a:t>
            </a:r>
            <a:r>
              <a:rPr lang="en-US" sz="1200" dirty="0">
                <a:latin typeface="Arial" charset="0"/>
              </a:rPr>
              <a:t>ä</a:t>
            </a:r>
            <a:r>
              <a:rPr lang="hu-HU" sz="1200" dirty="0" err="1">
                <a:latin typeface="Arial" charset="0"/>
              </a:rPr>
              <a:t>rme-Kraft</a:t>
            </a:r>
            <a:r>
              <a:rPr lang="hu-HU" sz="1200" dirty="0">
                <a:latin typeface="Arial" charset="0"/>
              </a:rPr>
              <a:t>, 63. k. 3. sz. 2011. p. 50-56 </a:t>
            </a:r>
          </a:p>
        </p:txBody>
      </p:sp>
      <p:graphicFrame>
        <p:nvGraphicFramePr>
          <p:cNvPr id="8" name="Object 7"/>
          <p:cNvGraphicFramePr>
            <a:graphicFrameLocks noGrp="1" noChangeAspect="1"/>
          </p:cNvGraphicFramePr>
          <p:nvPr/>
        </p:nvGraphicFramePr>
        <p:xfrm>
          <a:off x="193675" y="215503"/>
          <a:ext cx="8890000" cy="465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5" name="Worksheet" r:id="rId4" imgW="8886723" imgH="4657704" progId="Excel.Sheet.8">
                  <p:embed/>
                </p:oleObj>
              </mc:Choice>
              <mc:Fallback>
                <p:oleObj name="Worksheet" r:id="rId4" imgW="8886723" imgH="4657704" progId="Excel.Sheet.8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215503"/>
                        <a:ext cx="8890000" cy="465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Group 35"/>
          <p:cNvGraphicFramePr>
            <a:graphicFrameLocks noGrp="1"/>
          </p:cNvGraphicFramePr>
          <p:nvPr/>
        </p:nvGraphicFramePr>
        <p:xfrm>
          <a:off x="611188" y="4814491"/>
          <a:ext cx="7561262" cy="1097280"/>
        </p:xfrm>
        <a:graphic>
          <a:graphicData uri="http://schemas.openxmlformats.org/drawingml/2006/table">
            <a:tbl>
              <a:tblPr/>
              <a:tblGrid>
                <a:gridCol w="1890712"/>
                <a:gridCol w="1889125"/>
                <a:gridCol w="1890713"/>
                <a:gridCol w="1890712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Feltételező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FH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1)</a:t>
                      </a: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2008-ban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FH 2050-ben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Költségek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VDI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  kWh/m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60  kWh/m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130-470 €/m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Prognos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  kWh/m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23  kWh/m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35 - 250 €/m</a:t>
                      </a:r>
                      <a:r>
                        <a:rPr kumimoji="0" lang="hu-HU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10" name="Szövegdoboz 13"/>
          <p:cNvSpPr txBox="1">
            <a:spLocks noChangeArrowheads="1"/>
          </p:cNvSpPr>
          <p:nvPr/>
        </p:nvSpPr>
        <p:spPr bwMode="auto">
          <a:xfrm>
            <a:off x="4356100" y="6008291"/>
            <a:ext cx="41767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u-HU" sz="1400" b="1" baseline="30000" dirty="0">
                <a:latin typeface="Arial" charset="0"/>
              </a:rPr>
              <a:t>1)</a:t>
            </a:r>
            <a:r>
              <a:rPr lang="hu-HU" sz="1400" b="1" dirty="0">
                <a:latin typeface="Arial" charset="0"/>
              </a:rPr>
              <a:t>  FH = fajlagos fűtési hőigény</a:t>
            </a:r>
          </a:p>
        </p:txBody>
      </p:sp>
      <p:sp>
        <p:nvSpPr>
          <p:cNvPr id="11" name="Szövegdoboz 11"/>
          <p:cNvSpPr txBox="1">
            <a:spLocks noChangeArrowheads="1"/>
          </p:cNvSpPr>
          <p:nvPr/>
        </p:nvSpPr>
        <p:spPr bwMode="auto">
          <a:xfrm>
            <a:off x="7092280" y="2636912"/>
            <a:ext cx="19796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b="1" dirty="0">
                <a:solidFill>
                  <a:srgbClr val="800080"/>
                </a:solidFill>
                <a:latin typeface="Arial" charset="0"/>
              </a:rPr>
              <a:t>Az évente épített új lakások száma eléri a teljes lakásállomány 1%-át.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90000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41. Háztartási fűtőenergia Ausztriában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496" y="6001543"/>
            <a:ext cx="61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u="sng" dirty="0" smtClean="0">
                <a:latin typeface="Arial" pitchFamily="34" charset="0"/>
                <a:cs typeface="Arial" pitchFamily="34" charset="0"/>
              </a:rPr>
              <a:t>Forrás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sz="1400" dirty="0" err="1" smtClean="0">
                <a:latin typeface="Arial" pitchFamily="34" charset="0"/>
                <a:cs typeface="Arial" pitchFamily="34" charset="0"/>
              </a:rPr>
              <a:t>Östrreichischer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 Biomasse-Verband –</a:t>
            </a:r>
            <a:r>
              <a:rPr lang="hu-H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 err="1" smtClean="0">
                <a:latin typeface="Arial" pitchFamily="34" charset="0"/>
                <a:cs typeface="Arial" pitchFamily="34" charset="0"/>
              </a:rPr>
              <a:t>www.biomasseverband.at</a:t>
            </a:r>
            <a:endParaRPr lang="hu-H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52888011"/>
              </p:ext>
            </p:extLst>
          </p:nvPr>
        </p:nvGraphicFramePr>
        <p:xfrm>
          <a:off x="107504" y="260648"/>
          <a:ext cx="8928992" cy="5796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132028" y="978582"/>
            <a:ext cx="484974" cy="368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PJ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80000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42. Lehetséges francia erőműves jövőképek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5334" y="6064322"/>
            <a:ext cx="7097713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 dirty="0">
                <a:latin typeface="Arial" charset="0"/>
              </a:rPr>
              <a:t>Forrás:</a:t>
            </a:r>
            <a:r>
              <a:rPr lang="hu-HU" sz="1200" b="0" dirty="0">
                <a:latin typeface="Arial" charset="0"/>
              </a:rPr>
              <a:t> .</a:t>
            </a:r>
            <a:r>
              <a:rPr lang="fr-FR" sz="1200" b="0" dirty="0">
                <a:latin typeface="Arial" charset="0"/>
              </a:rPr>
              <a:t>Union Francaise de l’Electricité</a:t>
            </a:r>
            <a:r>
              <a:rPr lang="hu-HU" sz="1200" b="0" dirty="0">
                <a:latin typeface="Arial" charset="0"/>
              </a:rPr>
              <a:t>: </a:t>
            </a:r>
            <a:r>
              <a:rPr lang="en-US" sz="1200" b="0" dirty="0">
                <a:latin typeface="Arial" charset="0"/>
              </a:rPr>
              <a:t>Electricity 2030; The Choices for France?</a:t>
            </a:r>
            <a:r>
              <a:rPr lang="hu-HU" sz="1200" b="0" dirty="0">
                <a:latin typeface="Arial" charset="0"/>
              </a:rPr>
              <a:t> – 2011.  p. 13.</a:t>
            </a:r>
            <a:endParaRPr lang="en-US" sz="1200" b="0" dirty="0">
              <a:latin typeface="Arial" charset="0"/>
            </a:endParaRPr>
          </a:p>
        </p:txBody>
      </p:sp>
      <p:graphicFrame>
        <p:nvGraphicFramePr>
          <p:cNvPr id="9" name="Diagram 54"/>
          <p:cNvGraphicFramePr>
            <a:graphicFrameLocks/>
          </p:cNvGraphicFramePr>
          <p:nvPr/>
        </p:nvGraphicFramePr>
        <p:xfrm>
          <a:off x="445516" y="311448"/>
          <a:ext cx="8698483" cy="522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55"/>
          <p:cNvSpPr txBox="1">
            <a:spLocks noChangeArrowheads="1"/>
          </p:cNvSpPr>
          <p:nvPr/>
        </p:nvSpPr>
        <p:spPr bwMode="auto">
          <a:xfrm>
            <a:off x="394891" y="682848"/>
            <a:ext cx="720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800" b="1" dirty="0">
                <a:latin typeface="Arial" charset="0"/>
              </a:rPr>
              <a:t>GW</a:t>
            </a:r>
          </a:p>
        </p:txBody>
      </p:sp>
      <p:sp>
        <p:nvSpPr>
          <p:cNvPr id="8" name="Szövegdoboz 56"/>
          <p:cNvSpPr txBox="1">
            <a:spLocks noChangeArrowheads="1"/>
          </p:cNvSpPr>
          <p:nvPr/>
        </p:nvSpPr>
        <p:spPr bwMode="auto">
          <a:xfrm>
            <a:off x="2554627" y="5459738"/>
            <a:ext cx="53276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000" b="1" dirty="0">
                <a:solidFill>
                  <a:srgbClr val="7030A0"/>
                </a:solidFill>
                <a:latin typeface="Arial" charset="0"/>
              </a:rPr>
              <a:t>„70% atom        „50% atom      „20 % atom</a:t>
            </a:r>
          </a:p>
        </p:txBody>
      </p:sp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03648" y="6381328"/>
            <a:ext cx="6840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>
                <a:solidFill>
                  <a:srgbClr val="000066"/>
                </a:solidFill>
              </a:rPr>
              <a:t>43. Lehetséges francia villamosenergia-összetétel </a:t>
            </a: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030" y="201468"/>
            <a:ext cx="9136970" cy="61078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4763" y="6079853"/>
            <a:ext cx="7097713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hu-HU" sz="1200" b="0" u="sng">
                <a:latin typeface="Arial" charset="0"/>
              </a:rPr>
              <a:t>Forrás:</a:t>
            </a:r>
            <a:r>
              <a:rPr lang="hu-HU" sz="1200" b="0">
                <a:latin typeface="Arial" charset="0"/>
              </a:rPr>
              <a:t> .</a:t>
            </a:r>
            <a:r>
              <a:rPr lang="fr-FR" sz="1200" b="0">
                <a:latin typeface="Arial" charset="0"/>
              </a:rPr>
              <a:t>Union Francaise de l’Electricité</a:t>
            </a:r>
            <a:r>
              <a:rPr lang="hu-HU" sz="1200" b="0">
                <a:latin typeface="Arial" charset="0"/>
              </a:rPr>
              <a:t>: </a:t>
            </a:r>
            <a:r>
              <a:rPr lang="en-US" sz="1200" b="0">
                <a:latin typeface="Arial" charset="0"/>
              </a:rPr>
              <a:t>Electricity 2030; The Choices for France?</a:t>
            </a:r>
            <a:r>
              <a:rPr lang="hu-HU" sz="1200" b="0">
                <a:latin typeface="Arial" charset="0"/>
              </a:rPr>
              <a:t> – 2011.  p. 15.</a:t>
            </a:r>
            <a:endParaRPr lang="en-US" sz="1200" b="0">
              <a:latin typeface="Arial" charset="0"/>
            </a:endParaRPr>
          </a:p>
        </p:txBody>
      </p:sp>
      <p:sp>
        <p:nvSpPr>
          <p:cNvPr id="6" name="Szövegdoboz 56"/>
          <p:cNvSpPr txBox="1">
            <a:spLocks noChangeArrowheads="1"/>
          </p:cNvSpPr>
          <p:nvPr/>
        </p:nvSpPr>
        <p:spPr bwMode="auto">
          <a:xfrm>
            <a:off x="2773363" y="5709965"/>
            <a:ext cx="53276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800" b="1">
                <a:solidFill>
                  <a:srgbClr val="7030A0"/>
                </a:solidFill>
                <a:latin typeface="Arial" charset="0"/>
              </a:rPr>
              <a:t>„70% atom        „50% atom      „20 % atom</a:t>
            </a:r>
          </a:p>
        </p:txBody>
      </p:sp>
      <p:graphicFrame>
        <p:nvGraphicFramePr>
          <p:cNvPr id="8" name="Diagram 8"/>
          <p:cNvGraphicFramePr>
            <a:graphicFrameLocks/>
          </p:cNvGraphicFramePr>
          <p:nvPr/>
        </p:nvGraphicFramePr>
        <p:xfrm>
          <a:off x="50800" y="239440"/>
          <a:ext cx="9042400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0764246"/>
      </p:ext>
    </p:extLst>
  </p:cSld>
  <p:clrMapOvr>
    <a:masterClrMapping/>
  </p:clrMapOvr>
  <p:transition spd="slow" advClick="0" advTm="40000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églalap 2"/>
          <p:cNvSpPr>
            <a:spLocks noChangeArrowheads="1"/>
          </p:cNvSpPr>
          <p:nvPr/>
        </p:nvSpPr>
        <p:spPr bwMode="auto">
          <a:xfrm>
            <a:off x="0" y="188913"/>
            <a:ext cx="9144000" cy="6119812"/>
          </a:xfrm>
          <a:prstGeom prst="rect">
            <a:avLst/>
          </a:prstGeo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16200000" scaled="1"/>
          </a:gradFill>
          <a:ln w="9525" algn="ctr">
            <a:noFill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endParaRPr lang="en-GB"/>
          </a:p>
        </p:txBody>
      </p:sp>
      <p:sp>
        <p:nvSpPr>
          <p:cNvPr id="2" name="Téglalap 1"/>
          <p:cNvSpPr/>
          <p:nvPr/>
        </p:nvSpPr>
        <p:spPr>
          <a:xfrm>
            <a:off x="1046224" y="1380832"/>
            <a:ext cx="7126176" cy="34163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hu-HU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Köszönöm a </a:t>
            </a:r>
          </a:p>
          <a:p>
            <a:pPr algn="ctr">
              <a:defRPr/>
            </a:pPr>
            <a:r>
              <a:rPr lang="hu-HU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megtisztelő </a:t>
            </a:r>
          </a:p>
          <a:p>
            <a:pPr algn="ctr">
              <a:defRPr/>
            </a:pPr>
            <a:r>
              <a:rPr lang="hu-HU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figyelmüket.</a:t>
            </a:r>
          </a:p>
        </p:txBody>
      </p:sp>
      <p:sp>
        <p:nvSpPr>
          <p:cNvPr id="19460" name="Cím 1"/>
          <p:cNvSpPr>
            <a:spLocks noGrp="1"/>
          </p:cNvSpPr>
          <p:nvPr>
            <p:ph type="title"/>
          </p:nvPr>
        </p:nvSpPr>
        <p:spPr>
          <a:xfrm>
            <a:off x="1520825" y="6372225"/>
            <a:ext cx="6553200" cy="4318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hu-HU" sz="2400" smtClean="0">
                <a:solidFill>
                  <a:srgbClr val="7030A0"/>
                </a:solidFill>
                <a:cs typeface="Arial" charset="0"/>
              </a:rPr>
              <a:t>strobl@mavir.hu</a:t>
            </a:r>
          </a:p>
        </p:txBody>
      </p:sp>
    </p:spTree>
    <p:extLst>
      <p:ext uri="{BB962C8B-B14F-4D97-AF65-F5344CB8AC3E}">
        <p14:creationId xmlns:p14="http://schemas.microsoft.com/office/powerpoint/2010/main" val="1358339544"/>
      </p:ext>
    </p:extLst>
  </p:cSld>
  <p:clrMapOvr>
    <a:masterClrMapping/>
  </p:clrMapOvr>
  <p:transition spd="slow" advClick="0" advTm="30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1E6D"/>
      </a:dk2>
      <a:lt2>
        <a:srgbClr val="969696"/>
      </a:lt2>
      <a:accent1>
        <a:srgbClr val="BBE4F9"/>
      </a:accent1>
      <a:accent2>
        <a:srgbClr val="52ADD5"/>
      </a:accent2>
      <a:accent3>
        <a:srgbClr val="FFFFFF"/>
      </a:accent3>
      <a:accent4>
        <a:srgbClr val="000000"/>
      </a:accent4>
      <a:accent5>
        <a:srgbClr val="DAEFFB"/>
      </a:accent5>
      <a:accent6>
        <a:srgbClr val="499CC1"/>
      </a:accent6>
      <a:hlink>
        <a:srgbClr val="E7F5FD"/>
      </a:hlink>
      <a:folHlink>
        <a:srgbClr val="06936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4F9"/>
        </a:solidFill>
        <a:ln w="9525" cap="flat" cmpd="sng" algn="ctr">
          <a:solidFill>
            <a:srgbClr val="969696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36000" rIns="36000" bIns="360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4F9"/>
        </a:solidFill>
        <a:ln w="9525" cap="flat" cmpd="sng" algn="ctr">
          <a:solidFill>
            <a:srgbClr val="969696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36000" rIns="36000" bIns="360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1E6D"/>
        </a:dk2>
        <a:lt2>
          <a:srgbClr val="969696"/>
        </a:lt2>
        <a:accent1>
          <a:srgbClr val="001E6D"/>
        </a:accent1>
        <a:accent2>
          <a:srgbClr val="52ADD5"/>
        </a:accent2>
        <a:accent3>
          <a:srgbClr val="FFFFFF"/>
        </a:accent3>
        <a:accent4>
          <a:srgbClr val="000000"/>
        </a:accent4>
        <a:accent5>
          <a:srgbClr val="AAABBA"/>
        </a:accent5>
        <a:accent6>
          <a:srgbClr val="499CC1"/>
        </a:accent6>
        <a:hlink>
          <a:srgbClr val="BBE4F9"/>
        </a:hlink>
        <a:folHlink>
          <a:srgbClr val="0693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1E6D"/>
        </a:dk2>
        <a:lt2>
          <a:srgbClr val="969696"/>
        </a:lt2>
        <a:accent1>
          <a:srgbClr val="BBE4F9"/>
        </a:accent1>
        <a:accent2>
          <a:srgbClr val="52ADD5"/>
        </a:accent2>
        <a:accent3>
          <a:srgbClr val="FFFFFF"/>
        </a:accent3>
        <a:accent4>
          <a:srgbClr val="000000"/>
        </a:accent4>
        <a:accent5>
          <a:srgbClr val="DAEFFB"/>
        </a:accent5>
        <a:accent6>
          <a:srgbClr val="499CC1"/>
        </a:accent6>
        <a:hlink>
          <a:srgbClr val="E7F5FD"/>
        </a:hlink>
        <a:folHlink>
          <a:srgbClr val="0693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3808</TotalTime>
  <Words>1700</Words>
  <Application>Microsoft Office PowerPoint</Application>
  <PresentationFormat>Diavetítés a képernyőre (4:3 oldalarány)</PresentationFormat>
  <Paragraphs>370</Paragraphs>
  <Slides>45</Slides>
  <Notes>45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45</vt:i4>
      </vt:variant>
    </vt:vector>
  </HeadingPairs>
  <TitlesOfParts>
    <vt:vector size="49" baseType="lpstr">
      <vt:lpstr>Default Design</vt:lpstr>
      <vt:lpstr>Worksheet</vt:lpstr>
      <vt:lpstr>Microsoft Excel 97-2003 Worksheet</vt:lpstr>
      <vt:lpstr>Diagram</vt:lpstr>
      <vt:lpstr>Energiaellátás, energiahatékonyság és klímavédelem Európában és Magyarországon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strobl@mavir.hu</vt:lpstr>
    </vt:vector>
  </TitlesOfParts>
  <Company>ETV-Erőterv ZRt.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sddsfdasf</dc:title>
  <dc:creator>jkriszti</dc:creator>
  <cp:lastModifiedBy>Kaszab Annamária</cp:lastModifiedBy>
  <cp:revision>233</cp:revision>
  <cp:lastPrinted>2012-02-13T16:56:03Z</cp:lastPrinted>
  <dcterms:created xsi:type="dcterms:W3CDTF">2010-10-14T06:07:40Z</dcterms:created>
  <dcterms:modified xsi:type="dcterms:W3CDTF">2012-12-07T08:22:50Z</dcterms:modified>
</cp:coreProperties>
</file>